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8" r:id="rId11"/>
    <p:sldId id="266"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ywang"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12FC91-1CD4-4D52-B796-BD2B9BD929B3}"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6B21E-7D81-45B4-8222-B2809DE30C66}" type="slidenum">
              <a:rPr lang="en-GB" smtClean="0"/>
              <a:t>‹#›</a:t>
            </a:fld>
            <a:endParaRPr lang="en-GB"/>
          </a:p>
        </p:txBody>
      </p:sp>
    </p:spTree>
    <p:extLst>
      <p:ext uri="{BB962C8B-B14F-4D97-AF65-F5344CB8AC3E}">
        <p14:creationId xmlns:p14="http://schemas.microsoft.com/office/powerpoint/2010/main" val="328485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12FC91-1CD4-4D52-B796-BD2B9BD929B3}"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6B21E-7D81-45B4-8222-B2809DE30C66}" type="slidenum">
              <a:rPr lang="en-GB" smtClean="0"/>
              <a:t>‹#›</a:t>
            </a:fld>
            <a:endParaRPr lang="en-GB"/>
          </a:p>
        </p:txBody>
      </p:sp>
    </p:spTree>
    <p:extLst>
      <p:ext uri="{BB962C8B-B14F-4D97-AF65-F5344CB8AC3E}">
        <p14:creationId xmlns:p14="http://schemas.microsoft.com/office/powerpoint/2010/main" val="210893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12FC91-1CD4-4D52-B796-BD2B9BD929B3}"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6B21E-7D81-45B4-8222-B2809DE30C66}" type="slidenum">
              <a:rPr lang="en-GB" smtClean="0"/>
              <a:t>‹#›</a:t>
            </a:fld>
            <a:endParaRPr lang="en-GB"/>
          </a:p>
        </p:txBody>
      </p:sp>
    </p:spTree>
    <p:extLst>
      <p:ext uri="{BB962C8B-B14F-4D97-AF65-F5344CB8AC3E}">
        <p14:creationId xmlns:p14="http://schemas.microsoft.com/office/powerpoint/2010/main" val="355099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12FC91-1CD4-4D52-B796-BD2B9BD929B3}"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6B21E-7D81-45B4-8222-B2809DE30C66}" type="slidenum">
              <a:rPr lang="en-GB" smtClean="0"/>
              <a:t>‹#›</a:t>
            </a:fld>
            <a:endParaRPr lang="en-GB"/>
          </a:p>
        </p:txBody>
      </p:sp>
    </p:spTree>
    <p:extLst>
      <p:ext uri="{BB962C8B-B14F-4D97-AF65-F5344CB8AC3E}">
        <p14:creationId xmlns:p14="http://schemas.microsoft.com/office/powerpoint/2010/main" val="369346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2FC91-1CD4-4D52-B796-BD2B9BD929B3}"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66B21E-7D81-45B4-8222-B2809DE30C66}" type="slidenum">
              <a:rPr lang="en-GB" smtClean="0"/>
              <a:t>‹#›</a:t>
            </a:fld>
            <a:endParaRPr lang="en-GB"/>
          </a:p>
        </p:txBody>
      </p:sp>
    </p:spTree>
    <p:extLst>
      <p:ext uri="{BB962C8B-B14F-4D97-AF65-F5344CB8AC3E}">
        <p14:creationId xmlns:p14="http://schemas.microsoft.com/office/powerpoint/2010/main" val="89201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12FC91-1CD4-4D52-B796-BD2B9BD929B3}" type="datetimeFigureOut">
              <a:rPr lang="en-GB" smtClean="0"/>
              <a:t>25/07/2016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6B21E-7D81-45B4-8222-B2809DE30C66}" type="slidenum">
              <a:rPr lang="en-GB" smtClean="0"/>
              <a:t>‹#›</a:t>
            </a:fld>
            <a:endParaRPr lang="en-GB"/>
          </a:p>
        </p:txBody>
      </p:sp>
    </p:spTree>
    <p:extLst>
      <p:ext uri="{BB962C8B-B14F-4D97-AF65-F5344CB8AC3E}">
        <p14:creationId xmlns:p14="http://schemas.microsoft.com/office/powerpoint/2010/main" val="12448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12FC91-1CD4-4D52-B796-BD2B9BD929B3}" type="datetimeFigureOut">
              <a:rPr lang="en-GB" smtClean="0"/>
              <a:t>25/07/2016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66B21E-7D81-45B4-8222-B2809DE30C66}" type="slidenum">
              <a:rPr lang="en-GB" smtClean="0"/>
              <a:t>‹#›</a:t>
            </a:fld>
            <a:endParaRPr lang="en-GB"/>
          </a:p>
        </p:txBody>
      </p:sp>
    </p:spTree>
    <p:extLst>
      <p:ext uri="{BB962C8B-B14F-4D97-AF65-F5344CB8AC3E}">
        <p14:creationId xmlns:p14="http://schemas.microsoft.com/office/powerpoint/2010/main" val="55910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12FC91-1CD4-4D52-B796-BD2B9BD929B3}" type="datetimeFigureOut">
              <a:rPr lang="en-GB" smtClean="0"/>
              <a:t>25/07/2016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66B21E-7D81-45B4-8222-B2809DE30C66}" type="slidenum">
              <a:rPr lang="en-GB" smtClean="0"/>
              <a:t>‹#›</a:t>
            </a:fld>
            <a:endParaRPr lang="en-GB"/>
          </a:p>
        </p:txBody>
      </p:sp>
    </p:spTree>
    <p:extLst>
      <p:ext uri="{BB962C8B-B14F-4D97-AF65-F5344CB8AC3E}">
        <p14:creationId xmlns:p14="http://schemas.microsoft.com/office/powerpoint/2010/main" val="149551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2FC91-1CD4-4D52-B796-BD2B9BD929B3}" type="datetimeFigureOut">
              <a:rPr lang="en-GB" smtClean="0"/>
              <a:t>25/07/2016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66B21E-7D81-45B4-8222-B2809DE30C66}" type="slidenum">
              <a:rPr lang="en-GB" smtClean="0"/>
              <a:t>‹#›</a:t>
            </a:fld>
            <a:endParaRPr lang="en-GB"/>
          </a:p>
        </p:txBody>
      </p:sp>
    </p:spTree>
    <p:extLst>
      <p:ext uri="{BB962C8B-B14F-4D97-AF65-F5344CB8AC3E}">
        <p14:creationId xmlns:p14="http://schemas.microsoft.com/office/powerpoint/2010/main" val="337756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2FC91-1CD4-4D52-B796-BD2B9BD929B3}" type="datetimeFigureOut">
              <a:rPr lang="en-GB" smtClean="0"/>
              <a:t>25/07/2016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6B21E-7D81-45B4-8222-B2809DE30C66}" type="slidenum">
              <a:rPr lang="en-GB" smtClean="0"/>
              <a:t>‹#›</a:t>
            </a:fld>
            <a:endParaRPr lang="en-GB"/>
          </a:p>
        </p:txBody>
      </p:sp>
    </p:spTree>
    <p:extLst>
      <p:ext uri="{BB962C8B-B14F-4D97-AF65-F5344CB8AC3E}">
        <p14:creationId xmlns:p14="http://schemas.microsoft.com/office/powerpoint/2010/main" val="426690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2FC91-1CD4-4D52-B796-BD2B9BD929B3}" type="datetimeFigureOut">
              <a:rPr lang="en-GB" smtClean="0"/>
              <a:t>25/07/2016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66B21E-7D81-45B4-8222-B2809DE30C66}" type="slidenum">
              <a:rPr lang="en-GB" smtClean="0"/>
              <a:t>‹#›</a:t>
            </a:fld>
            <a:endParaRPr lang="en-GB"/>
          </a:p>
        </p:txBody>
      </p:sp>
    </p:spTree>
    <p:extLst>
      <p:ext uri="{BB962C8B-B14F-4D97-AF65-F5344CB8AC3E}">
        <p14:creationId xmlns:p14="http://schemas.microsoft.com/office/powerpoint/2010/main" val="179436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2FC91-1CD4-4D52-B796-BD2B9BD929B3}" type="datetimeFigureOut">
              <a:rPr lang="en-GB" smtClean="0"/>
              <a:t>25/07/2016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6B21E-7D81-45B4-8222-B2809DE30C66}" type="slidenum">
              <a:rPr lang="en-GB" smtClean="0"/>
              <a:t>‹#›</a:t>
            </a:fld>
            <a:endParaRPr lang="en-GB"/>
          </a:p>
        </p:txBody>
      </p:sp>
    </p:spTree>
    <p:extLst>
      <p:ext uri="{BB962C8B-B14F-4D97-AF65-F5344CB8AC3E}">
        <p14:creationId xmlns:p14="http://schemas.microsoft.com/office/powerpoint/2010/main" val="188919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hctrials.ox.ac.uk/studies/archie/info-for-healthcare-professionals/database-search-instruction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archie-trial@bristol.ac.uk" TargetMode="External"/><Relationship Id="rId2" Type="http://schemas.openxmlformats.org/officeDocument/2006/relationships/hyperlink" Target="mailto:archie@phc.ox.ac.uk"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phctrials.ox.ac.uk/studies/archie-health-pros/randomise/useful-documents" TargetMode="External"/><Relationship Id="rId2" Type="http://schemas.openxmlformats.org/officeDocument/2006/relationships/hyperlink" Target="http://www.phctrials.ox.ac.uk/studies/archie/info-for-healthcare-professionals/database-search-instruction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r>
              <a:rPr lang="en-GB" dirty="0" smtClean="0"/>
              <a:t>DATABASE SEARCH &amp; REVIEW</a:t>
            </a:r>
          </a:p>
          <a:p>
            <a:r>
              <a:rPr lang="en-GB" dirty="0" smtClean="0"/>
              <a:t>GETTING STARTED GUIDE FOR EMIS WEB USERS</a:t>
            </a:r>
            <a:endParaRPr lang="en-GB" dirty="0"/>
          </a:p>
        </p:txBody>
      </p:sp>
      <p:pic>
        <p:nvPicPr>
          <p:cNvPr id="4" name="Picture 3" descr="cid:image001.png@01D04F50.0743DB90"/>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276872"/>
            <a:ext cx="4176464" cy="971550"/>
          </a:xfrm>
          <a:prstGeom prst="rect">
            <a:avLst/>
          </a:prstGeom>
          <a:noFill/>
          <a:ln>
            <a:noFill/>
          </a:ln>
        </p:spPr>
      </p:pic>
    </p:spTree>
    <p:extLst>
      <p:ext uri="{BB962C8B-B14F-4D97-AF65-F5344CB8AC3E}">
        <p14:creationId xmlns:p14="http://schemas.microsoft.com/office/powerpoint/2010/main" val="326354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916832"/>
            <a:ext cx="8064896" cy="4524315"/>
          </a:xfrm>
          <a:prstGeom prst="rect">
            <a:avLst/>
          </a:prstGeom>
        </p:spPr>
        <p:txBody>
          <a:bodyPr wrap="square">
            <a:spAutoFit/>
          </a:bodyPr>
          <a:lstStyle/>
          <a:p>
            <a:pPr marL="285750" indent="-285750">
              <a:buFont typeface="Arial" panose="020B0604020202020204" pitchFamily="34" charset="0"/>
              <a:buChar char="•"/>
            </a:pPr>
            <a:endParaRPr lang="en-GB" dirty="0"/>
          </a:p>
          <a:p>
            <a:r>
              <a:rPr lang="en-GB" dirty="0"/>
              <a:t>For EMIS Web practices, we provide a study screen prompt, which is also available </a:t>
            </a:r>
            <a:r>
              <a:rPr lang="en-GB" dirty="0" smtClean="0"/>
              <a:t>at </a:t>
            </a:r>
            <a:r>
              <a:rPr lang="en-GB" dirty="0" smtClean="0">
                <a:solidFill>
                  <a:srgbClr val="FF0000"/>
                </a:solidFill>
                <a:hlinkClick r:id="rId2"/>
              </a:rPr>
              <a:t>http</a:t>
            </a:r>
            <a:r>
              <a:rPr lang="en-GB" dirty="0">
                <a:solidFill>
                  <a:srgbClr val="FF0000"/>
                </a:solidFill>
                <a:hlinkClick r:id="rId2"/>
              </a:rPr>
              <a:t>://www.phctrials.ox.ac.uk/studies/archie/info-for-healthcare-professionals/database-search-instructions</a:t>
            </a:r>
            <a:r>
              <a:rPr lang="en-GB" dirty="0" smtClean="0"/>
              <a:t> .  </a:t>
            </a:r>
            <a:r>
              <a:rPr lang="en-GB" dirty="0"/>
              <a:t>This is triggered by the above Read code, so please make sure you add this to the medical records of the relevant patients first.   </a:t>
            </a:r>
            <a:endParaRPr lang="en-GB" dirty="0" smtClean="0"/>
          </a:p>
          <a:p>
            <a:endParaRPr lang="en-GB" dirty="0"/>
          </a:p>
          <a:p>
            <a:r>
              <a:rPr lang="en-GB" dirty="0" smtClean="0"/>
              <a:t>If </a:t>
            </a:r>
            <a:r>
              <a:rPr lang="en-GB" dirty="0"/>
              <a:t>your practice is using the home visit model please </a:t>
            </a:r>
            <a:r>
              <a:rPr lang="en-GB" dirty="0" smtClean="0"/>
              <a:t>also add </a:t>
            </a:r>
            <a:r>
              <a:rPr lang="en-GB" dirty="0"/>
              <a:t>the </a:t>
            </a:r>
            <a:r>
              <a:rPr lang="en-GB" dirty="0" smtClean="0"/>
              <a:t>following to your screen prompt</a:t>
            </a:r>
            <a:r>
              <a:rPr lang="en-GB" dirty="0" smtClean="0"/>
              <a:t>:</a:t>
            </a:r>
          </a:p>
          <a:p>
            <a:endParaRPr lang="en-GB" dirty="0" smtClean="0"/>
          </a:p>
          <a:p>
            <a:r>
              <a:rPr lang="en-GB" b="1" dirty="0">
                <a:solidFill>
                  <a:srgbClr val="FF0000"/>
                </a:solidFill>
              </a:rPr>
              <a:t>Please phone the ARCHIE study team on 01865 617 842 or 01865 617 836 if you think your patient may be eligible to take part</a:t>
            </a:r>
            <a:r>
              <a:rPr lang="en-GB" b="1" dirty="0" smtClean="0">
                <a:solidFill>
                  <a:srgbClr val="FF0000"/>
                </a:solidFill>
              </a:rPr>
              <a:t>.</a:t>
            </a:r>
          </a:p>
          <a:p>
            <a:endParaRPr lang="en-GB" dirty="0">
              <a:solidFill>
                <a:srgbClr val="FF0000"/>
              </a:solidFill>
            </a:endParaRPr>
          </a:p>
          <a:p>
            <a:r>
              <a:rPr lang="en-GB" dirty="0" smtClean="0"/>
              <a:t>This will allow site GP’s to quickly contact the ARCHIE Trial Office when a potential recruit presents to them. </a:t>
            </a:r>
            <a:endParaRPr lang="en-GB" dirty="0"/>
          </a:p>
          <a:p>
            <a:pPr marL="285750" indent="-285750">
              <a:buFont typeface="Arial" panose="020B0604020202020204" pitchFamily="34" charset="0"/>
              <a:buChar char="•"/>
            </a:pPr>
            <a:endParaRPr lang="en-GB" dirty="0"/>
          </a:p>
        </p:txBody>
      </p:sp>
      <p:sp>
        <p:nvSpPr>
          <p:cNvPr id="3" name="TextBox 2"/>
          <p:cNvSpPr txBox="1"/>
          <p:nvPr/>
        </p:nvSpPr>
        <p:spPr>
          <a:xfrm>
            <a:off x="395536" y="801910"/>
            <a:ext cx="7848872" cy="769441"/>
          </a:xfrm>
          <a:prstGeom prst="rect">
            <a:avLst/>
          </a:prstGeom>
          <a:noFill/>
        </p:spPr>
        <p:txBody>
          <a:bodyPr wrap="square" rtlCol="0">
            <a:spAutoFit/>
          </a:bodyPr>
          <a:lstStyle/>
          <a:p>
            <a:pPr algn="ctr"/>
            <a:r>
              <a:rPr lang="en-GB" sz="4400" dirty="0"/>
              <a:t>5</a:t>
            </a:r>
            <a:r>
              <a:rPr lang="en-GB" sz="4400" dirty="0" smtClean="0"/>
              <a:t>. Screen Prompts</a:t>
            </a:r>
            <a:endParaRPr lang="en-GB" sz="4400" dirty="0"/>
          </a:p>
        </p:txBody>
      </p:sp>
    </p:spTree>
    <p:extLst>
      <p:ext uri="{BB962C8B-B14F-4D97-AF65-F5344CB8AC3E}">
        <p14:creationId xmlns:p14="http://schemas.microsoft.com/office/powerpoint/2010/main" val="32721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6</a:t>
            </a:r>
            <a:r>
              <a:rPr lang="en-GB" dirty="0" smtClean="0"/>
              <a:t>. Who should carry out the search?</a:t>
            </a:r>
            <a:endParaRPr lang="en-GB" dirty="0"/>
          </a:p>
        </p:txBody>
      </p:sp>
      <p:sp>
        <p:nvSpPr>
          <p:cNvPr id="3" name="TextBox 2"/>
          <p:cNvSpPr txBox="1"/>
          <p:nvPr/>
        </p:nvSpPr>
        <p:spPr>
          <a:xfrm>
            <a:off x="971600" y="1988840"/>
            <a:ext cx="7344816" cy="2308324"/>
          </a:xfrm>
          <a:prstGeom prst="rect">
            <a:avLst/>
          </a:prstGeom>
          <a:noFill/>
        </p:spPr>
        <p:txBody>
          <a:bodyPr wrap="square" rtlCol="0">
            <a:spAutoFit/>
          </a:bodyPr>
          <a:lstStyle/>
          <a:p>
            <a:r>
              <a:rPr lang="en-GB" dirty="0" smtClean="0"/>
              <a:t>Any member of staff at site can set up, run the search and </a:t>
            </a:r>
            <a:r>
              <a:rPr lang="en-GB" dirty="0"/>
              <a:t>then manually apply the codes to the patients </a:t>
            </a:r>
            <a:r>
              <a:rPr lang="en-GB" dirty="0" smtClean="0"/>
              <a:t>if they are deemed capable of doing so by the site Principal Investigator.</a:t>
            </a:r>
          </a:p>
          <a:p>
            <a:endParaRPr lang="en-GB" dirty="0"/>
          </a:p>
          <a:p>
            <a:r>
              <a:rPr lang="en-GB" dirty="0" smtClean="0"/>
              <a:t>The initial database search however </a:t>
            </a:r>
            <a:r>
              <a:rPr lang="en-GB" b="1" dirty="0" smtClean="0"/>
              <a:t>MUST </a:t>
            </a:r>
            <a:r>
              <a:rPr lang="en-GB" dirty="0" smtClean="0"/>
              <a:t> be reviewed by a clinician to remove, as far as is possible, any child who would not be suitable to take part due to medical reasons (i.e. history of penicillin allergy) or family circumstances. </a:t>
            </a:r>
            <a:endParaRPr lang="en-GB" dirty="0"/>
          </a:p>
        </p:txBody>
      </p:sp>
    </p:spTree>
    <p:extLst>
      <p:ext uri="{BB962C8B-B14F-4D97-AF65-F5344CB8AC3E}">
        <p14:creationId xmlns:p14="http://schemas.microsoft.com/office/powerpoint/2010/main" val="114639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7</a:t>
            </a:r>
            <a:r>
              <a:rPr lang="en-GB" dirty="0" smtClean="0"/>
              <a:t>. Further Help</a:t>
            </a:r>
            <a:endParaRPr lang="en-GB" dirty="0"/>
          </a:p>
        </p:txBody>
      </p:sp>
      <p:sp>
        <p:nvSpPr>
          <p:cNvPr id="5" name="TextBox 4"/>
          <p:cNvSpPr txBox="1"/>
          <p:nvPr/>
        </p:nvSpPr>
        <p:spPr>
          <a:xfrm>
            <a:off x="1187624" y="1475492"/>
            <a:ext cx="6696744" cy="3139321"/>
          </a:xfrm>
          <a:prstGeom prst="rect">
            <a:avLst/>
          </a:prstGeom>
          <a:noFill/>
        </p:spPr>
        <p:txBody>
          <a:bodyPr wrap="square" rtlCol="0">
            <a:spAutoFit/>
          </a:bodyPr>
          <a:lstStyle/>
          <a:p>
            <a:r>
              <a:rPr lang="en-GB" dirty="0" smtClean="0"/>
              <a:t>If you are still experiencing difficulties with the database search and cannot find the information you need on the ARCHIE website then please consider one of the following options:</a:t>
            </a:r>
          </a:p>
          <a:p>
            <a:endParaRPr lang="en-GB" dirty="0" smtClean="0"/>
          </a:p>
          <a:p>
            <a:pPr marL="285750" indent="-285750">
              <a:buFont typeface="Arial" panose="020B0604020202020204" pitchFamily="34" charset="0"/>
              <a:buChar char="•"/>
            </a:pPr>
            <a:r>
              <a:rPr lang="en-GB" dirty="0" smtClean="0"/>
              <a:t>Contact Sharon at Oxford Trial Office (</a:t>
            </a:r>
            <a:r>
              <a:rPr lang="en-GB" dirty="0" smtClean="0">
                <a:hlinkClick r:id="rId2"/>
              </a:rPr>
              <a:t>archie@phc.ox.ac.uk</a:t>
            </a:r>
            <a:r>
              <a:rPr lang="en-GB" dirty="0" smtClean="0"/>
              <a:t> ) or Lyn at Bristol Trial Office (</a:t>
            </a:r>
            <a:r>
              <a:rPr lang="en-GB" dirty="0" smtClean="0">
                <a:hlinkClick r:id="rId3"/>
              </a:rPr>
              <a:t>archie-trial@bristol.ac.uk</a:t>
            </a:r>
            <a:r>
              <a:rPr lang="en-GB" dirty="0" smtClean="0"/>
              <a:t>) for further advice.</a:t>
            </a:r>
          </a:p>
          <a:p>
            <a:r>
              <a:rPr lang="en-GB" dirty="0" smtClean="0"/>
              <a:t> </a:t>
            </a:r>
          </a:p>
          <a:p>
            <a:pPr marL="285750" indent="-285750">
              <a:buFont typeface="Arial" panose="020B0604020202020204" pitchFamily="34" charset="0"/>
              <a:buChar char="•"/>
            </a:pPr>
            <a:r>
              <a:rPr lang="en-GB" dirty="0" smtClean="0"/>
              <a:t>Asking your local IT manager for assistance</a:t>
            </a:r>
          </a:p>
          <a:p>
            <a:endParaRPr lang="en-GB" dirty="0" smtClean="0"/>
          </a:p>
          <a:p>
            <a:pPr marL="285750" indent="-285750">
              <a:buFont typeface="Arial" panose="020B0604020202020204" pitchFamily="34" charset="0"/>
              <a:buChar char="•"/>
            </a:pPr>
            <a:r>
              <a:rPr lang="en-GB" dirty="0" smtClean="0"/>
              <a:t>EMIS offer free training, your local IT manager should be able to help you to access this. </a:t>
            </a:r>
          </a:p>
        </p:txBody>
      </p:sp>
    </p:spTree>
    <p:extLst>
      <p:ext uri="{BB962C8B-B14F-4D97-AF65-F5344CB8AC3E}">
        <p14:creationId xmlns:p14="http://schemas.microsoft.com/office/powerpoint/2010/main" val="115267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Building Your Search</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sz="1800" dirty="0"/>
              <a:t>We have built a search appropriate for EMIS Web use and this can be found as an xml file </a:t>
            </a:r>
            <a:r>
              <a:rPr lang="en-GB" sz="1800" dirty="0" smtClean="0"/>
              <a:t>at: </a:t>
            </a:r>
          </a:p>
          <a:p>
            <a:pPr marL="0" indent="0">
              <a:buNone/>
            </a:pPr>
            <a:endParaRPr lang="en-GB" sz="1800" dirty="0"/>
          </a:p>
          <a:p>
            <a:pPr marL="0" indent="0">
              <a:buNone/>
            </a:pPr>
            <a:r>
              <a:rPr lang="en-GB" sz="1800" dirty="0"/>
              <a:t>http://www.phctrials.ox.ac.uk/studies/archie/info-for-healthcare-professionals/database-search-instructions.</a:t>
            </a:r>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r>
              <a:rPr lang="en-GB" sz="1800" dirty="0" smtClean="0"/>
              <a:t>Please </a:t>
            </a:r>
            <a:r>
              <a:rPr lang="en-GB" sz="1800" dirty="0"/>
              <a:t>download your search file and save on your computer somewhere you can easily access it. </a:t>
            </a:r>
          </a:p>
          <a:p>
            <a:pPr marL="0" indent="0">
              <a:buNone/>
            </a:pPr>
            <a:endParaRPr lang="en-GB" dirty="0" smtClean="0"/>
          </a:p>
        </p:txBody>
      </p:sp>
      <p:pic>
        <p:nvPicPr>
          <p:cNvPr id="4" name="Picture 3"/>
          <p:cNvPicPr/>
          <p:nvPr/>
        </p:nvPicPr>
        <p:blipFill rotWithShape="1">
          <a:blip r:embed="rId2"/>
          <a:srcRect l="1830" t="15044" r="15625" b="12131"/>
          <a:stretch/>
        </p:blipFill>
        <p:spPr bwMode="auto">
          <a:xfrm>
            <a:off x="1691680" y="2852936"/>
            <a:ext cx="4724400" cy="2344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705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Importing Your Search</a:t>
            </a:r>
            <a:endParaRPr lang="en-GB" dirty="0"/>
          </a:p>
        </p:txBody>
      </p:sp>
      <p:pic>
        <p:nvPicPr>
          <p:cNvPr id="102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0" t="-2514" r="57171" b="92656"/>
          <a:stretch/>
        </p:blipFill>
        <p:spPr bwMode="auto">
          <a:xfrm>
            <a:off x="431540" y="2799283"/>
            <a:ext cx="6840759" cy="5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p Arrow 2"/>
          <p:cNvSpPr/>
          <p:nvPr/>
        </p:nvSpPr>
        <p:spPr>
          <a:xfrm>
            <a:off x="4139952" y="327600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83568" y="1772816"/>
            <a:ext cx="7344816" cy="646331"/>
          </a:xfrm>
          <a:prstGeom prst="rect">
            <a:avLst/>
          </a:prstGeom>
          <a:noFill/>
        </p:spPr>
        <p:txBody>
          <a:bodyPr wrap="square" rtlCol="0">
            <a:spAutoFit/>
          </a:bodyPr>
          <a:lstStyle/>
          <a:p>
            <a:r>
              <a:rPr lang="en-GB" dirty="0" smtClean="0"/>
              <a:t>On your EMIS Homepage go to Population Reporting. You can customize your toolbar to show Population Reporting if it is not already visible. </a:t>
            </a:r>
            <a:endParaRPr lang="en-GB" dirty="0"/>
          </a:p>
        </p:txBody>
      </p:sp>
    </p:spTree>
    <p:extLst>
      <p:ext uri="{BB962C8B-B14F-4D97-AF65-F5344CB8AC3E}">
        <p14:creationId xmlns:p14="http://schemas.microsoft.com/office/powerpoint/2010/main" val="356160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424936" cy="369332"/>
          </a:xfrm>
          <a:prstGeom prst="rect">
            <a:avLst/>
          </a:prstGeom>
          <a:noFill/>
        </p:spPr>
        <p:txBody>
          <a:bodyPr wrap="square" rtlCol="0">
            <a:spAutoFit/>
          </a:bodyPr>
          <a:lstStyle/>
          <a:p>
            <a:r>
              <a:rPr lang="en-GB" dirty="0" smtClean="0"/>
              <a:t>Once in Population Reporting you will see the import button along the top toolbar</a:t>
            </a:r>
            <a:endParaRPr lang="en-GB" dirty="0"/>
          </a:p>
        </p:txBody>
      </p:sp>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r="21776" b="79356"/>
          <a:stretch>
            <a:fillRect/>
          </a:stretch>
        </p:blipFill>
        <p:spPr bwMode="auto">
          <a:xfrm>
            <a:off x="755576" y="1700808"/>
            <a:ext cx="70485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p Arrow 2"/>
          <p:cNvSpPr/>
          <p:nvPr/>
        </p:nvSpPr>
        <p:spPr>
          <a:xfrm>
            <a:off x="1809404" y="256490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918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80728"/>
            <a:ext cx="8895093" cy="369332"/>
          </a:xfrm>
          <a:prstGeom prst="rect">
            <a:avLst/>
          </a:prstGeom>
          <a:noFill/>
        </p:spPr>
        <p:txBody>
          <a:bodyPr wrap="square" rtlCol="0">
            <a:spAutoFit/>
          </a:bodyPr>
          <a:lstStyle/>
          <a:p>
            <a:r>
              <a:rPr lang="en-GB" dirty="0" smtClean="0"/>
              <a:t>You will then see a blank enquiry document box, click on the top icon box to populate</a:t>
            </a:r>
            <a:endParaRPr lang="en-GB" dirty="0"/>
          </a:p>
        </p:txBody>
      </p:sp>
      <p:pic>
        <p:nvPicPr>
          <p:cNvPr id="307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7992" t="13241" r="18171" b="16122"/>
          <a:stretch/>
        </p:blipFill>
        <p:spPr bwMode="auto">
          <a:xfrm>
            <a:off x="1331640" y="1484784"/>
            <a:ext cx="5665861" cy="39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p Arrow 2"/>
          <p:cNvSpPr/>
          <p:nvPr/>
        </p:nvSpPr>
        <p:spPr>
          <a:xfrm>
            <a:off x="6568973" y="191683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042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496944" cy="369332"/>
          </a:xfrm>
          <a:prstGeom prst="rect">
            <a:avLst/>
          </a:prstGeom>
          <a:noFill/>
        </p:spPr>
        <p:txBody>
          <a:bodyPr wrap="square" rtlCol="0">
            <a:spAutoFit/>
          </a:bodyPr>
          <a:lstStyle/>
          <a:p>
            <a:pPr algn="ctr"/>
            <a:r>
              <a:rPr lang="en-GB" dirty="0" smtClean="0"/>
              <a:t>You can now find your saved xml search on your drive</a:t>
            </a:r>
            <a:endParaRPr lang="en-GB" dirty="0"/>
          </a:p>
        </p:txBody>
      </p:sp>
      <p:pic>
        <p:nvPicPr>
          <p:cNvPr id="4098" name="Picture 6"/>
          <p:cNvPicPr>
            <a:picLocks noChangeAspect="1" noChangeArrowheads="1"/>
          </p:cNvPicPr>
          <p:nvPr/>
        </p:nvPicPr>
        <p:blipFill>
          <a:blip r:embed="rId2">
            <a:extLst>
              <a:ext uri="{28A0092B-C50C-407E-A947-70E740481C1C}">
                <a14:useLocalDpi xmlns:a14="http://schemas.microsoft.com/office/drawing/2010/main" val="0"/>
              </a:ext>
            </a:extLst>
          </a:blip>
          <a:srcRect l="17186" t="12730" r="22345" b="16237"/>
          <a:stretch>
            <a:fillRect/>
          </a:stretch>
        </p:blipFill>
        <p:spPr bwMode="auto">
          <a:xfrm>
            <a:off x="1979712" y="1124744"/>
            <a:ext cx="50101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75656" y="5805264"/>
            <a:ext cx="6264696" cy="369332"/>
          </a:xfrm>
          <a:prstGeom prst="rect">
            <a:avLst/>
          </a:prstGeom>
          <a:noFill/>
        </p:spPr>
        <p:txBody>
          <a:bodyPr wrap="square" rtlCol="0">
            <a:spAutoFit/>
          </a:bodyPr>
          <a:lstStyle/>
          <a:p>
            <a:pPr algn="ctr"/>
            <a:r>
              <a:rPr lang="en-GB" dirty="0" smtClean="0"/>
              <a:t>Select your file and open</a:t>
            </a:r>
            <a:endParaRPr lang="en-GB" dirty="0"/>
          </a:p>
        </p:txBody>
      </p:sp>
      <p:sp>
        <p:nvSpPr>
          <p:cNvPr id="4" name="Up Arrow 3"/>
          <p:cNvSpPr/>
          <p:nvPr/>
        </p:nvSpPr>
        <p:spPr>
          <a:xfrm>
            <a:off x="5724128" y="472514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157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476672"/>
            <a:ext cx="6192687" cy="369332"/>
          </a:xfrm>
          <a:prstGeom prst="rect">
            <a:avLst/>
          </a:prstGeom>
          <a:noFill/>
        </p:spPr>
        <p:txBody>
          <a:bodyPr wrap="square" rtlCol="0">
            <a:spAutoFit/>
          </a:bodyPr>
          <a:lstStyle/>
          <a:p>
            <a:pPr algn="ctr"/>
            <a:r>
              <a:rPr lang="en-GB" dirty="0" smtClean="0"/>
              <a:t>Now you are ready to run your search</a:t>
            </a:r>
            <a:endParaRPr lang="en-GB" dirty="0"/>
          </a:p>
        </p:txBody>
      </p:sp>
      <p:pic>
        <p:nvPicPr>
          <p:cNvPr id="5122" name="Picture 7"/>
          <p:cNvPicPr>
            <a:picLocks noChangeAspect="1" noChangeArrowheads="1"/>
          </p:cNvPicPr>
          <p:nvPr/>
        </p:nvPicPr>
        <p:blipFill>
          <a:blip r:embed="rId2">
            <a:extLst>
              <a:ext uri="{28A0092B-C50C-407E-A947-70E740481C1C}">
                <a14:useLocalDpi xmlns:a14="http://schemas.microsoft.com/office/drawing/2010/main" val="0"/>
              </a:ext>
            </a:extLst>
          </a:blip>
          <a:srcRect l="3156" t="-1553" r="39441" b="70097"/>
          <a:stretch>
            <a:fillRect/>
          </a:stretch>
        </p:blipFill>
        <p:spPr bwMode="auto">
          <a:xfrm>
            <a:off x="899592" y="980728"/>
            <a:ext cx="655272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p Arrow 2"/>
          <p:cNvSpPr/>
          <p:nvPr/>
        </p:nvSpPr>
        <p:spPr>
          <a:xfrm>
            <a:off x="2278598" y="178746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11560" y="4653136"/>
            <a:ext cx="7704856" cy="646331"/>
          </a:xfrm>
          <a:prstGeom prst="rect">
            <a:avLst/>
          </a:prstGeom>
          <a:noFill/>
        </p:spPr>
        <p:txBody>
          <a:bodyPr wrap="square" rtlCol="0">
            <a:spAutoFit/>
          </a:bodyPr>
          <a:lstStyle/>
          <a:p>
            <a:r>
              <a:rPr lang="en-GB" dirty="0" smtClean="0"/>
              <a:t>A list of patients who are potentially eligible for ARCHIE will now be generated in EMIS for you.</a:t>
            </a:r>
            <a:endParaRPr lang="en-GB" dirty="0"/>
          </a:p>
        </p:txBody>
      </p:sp>
    </p:spTree>
    <p:extLst>
      <p:ext uri="{BB962C8B-B14F-4D97-AF65-F5344CB8AC3E}">
        <p14:creationId xmlns:p14="http://schemas.microsoft.com/office/powerpoint/2010/main" val="82917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Reviewing Your Search</a:t>
            </a:r>
            <a:endParaRPr lang="en-GB" dirty="0"/>
          </a:p>
        </p:txBody>
      </p:sp>
      <p:sp>
        <p:nvSpPr>
          <p:cNvPr id="4" name="TextBox 3"/>
          <p:cNvSpPr txBox="1"/>
          <p:nvPr/>
        </p:nvSpPr>
        <p:spPr>
          <a:xfrm>
            <a:off x="1094737" y="1758467"/>
            <a:ext cx="6696744" cy="1200329"/>
          </a:xfrm>
          <a:prstGeom prst="rect">
            <a:avLst/>
          </a:prstGeom>
          <a:noFill/>
        </p:spPr>
        <p:txBody>
          <a:bodyPr wrap="square" rtlCol="0">
            <a:spAutoFit/>
          </a:bodyPr>
          <a:lstStyle/>
          <a:p>
            <a:r>
              <a:rPr lang="en-GB" dirty="0" smtClean="0"/>
              <a:t>Once EMIS generates your search results you will be able to export in into an excel document. This will allow the clinician who reviews the list to work their way through it to assess if the patient is suitable to for ARCHIE and can make any notes as appropriate. </a:t>
            </a:r>
            <a:endParaRPr lang="en-GB"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l="3156" t="-1553" r="39441" b="70097"/>
          <a:stretch>
            <a:fillRect/>
          </a:stretch>
        </p:blipFill>
        <p:spPr bwMode="auto">
          <a:xfrm>
            <a:off x="899592" y="3290695"/>
            <a:ext cx="655272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p Arrow 5"/>
          <p:cNvSpPr/>
          <p:nvPr/>
        </p:nvSpPr>
        <p:spPr>
          <a:xfrm>
            <a:off x="3347864" y="406222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649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764703"/>
            <a:ext cx="7249239" cy="769441"/>
          </a:xfrm>
          <a:prstGeom prst="rect">
            <a:avLst/>
          </a:prstGeom>
          <a:noFill/>
        </p:spPr>
        <p:txBody>
          <a:bodyPr wrap="square" rtlCol="0">
            <a:spAutoFit/>
          </a:bodyPr>
          <a:lstStyle/>
          <a:p>
            <a:pPr algn="ctr"/>
            <a:r>
              <a:rPr lang="en-GB" sz="4400" dirty="0" smtClean="0">
                <a:latin typeface="+mj-lt"/>
                <a:ea typeface="+mj-ea"/>
                <a:cs typeface="+mj-cs"/>
              </a:rPr>
              <a:t>4. </a:t>
            </a:r>
            <a:r>
              <a:rPr lang="en-GB" sz="4400" dirty="0">
                <a:latin typeface="+mj-lt"/>
                <a:ea typeface="+mj-ea"/>
                <a:cs typeface="+mj-cs"/>
              </a:rPr>
              <a:t>Using Your Search </a:t>
            </a:r>
          </a:p>
        </p:txBody>
      </p:sp>
      <p:sp>
        <p:nvSpPr>
          <p:cNvPr id="3" name="TextBox 2"/>
          <p:cNvSpPr txBox="1"/>
          <p:nvPr/>
        </p:nvSpPr>
        <p:spPr>
          <a:xfrm>
            <a:off x="686822" y="1700808"/>
            <a:ext cx="7845617" cy="4924425"/>
          </a:xfrm>
          <a:prstGeom prst="rect">
            <a:avLst/>
          </a:prstGeom>
          <a:noFill/>
        </p:spPr>
        <p:txBody>
          <a:bodyPr wrap="square" rtlCol="0">
            <a:spAutoFit/>
          </a:bodyPr>
          <a:lstStyle/>
          <a:p>
            <a:r>
              <a:rPr lang="en-GB" dirty="0" smtClean="0"/>
              <a:t>Once a clinician has confirmed a patient is potentially eligible, your practice can add the Read code for ‘At risk of influenza-related complication’ to that patient’s notes (14Ol.).</a:t>
            </a:r>
          </a:p>
          <a:p>
            <a:endParaRPr lang="en-GB" dirty="0"/>
          </a:p>
          <a:p>
            <a:r>
              <a:rPr lang="en-GB" dirty="0" smtClean="0"/>
              <a:t>This code must be applied manually and you can learn more about doing so at </a:t>
            </a:r>
            <a:r>
              <a:rPr lang="en-GB" dirty="0"/>
              <a:t>our </a:t>
            </a:r>
            <a:r>
              <a:rPr lang="en-GB" dirty="0" smtClean="0"/>
              <a:t>website: </a:t>
            </a:r>
          </a:p>
          <a:p>
            <a:r>
              <a:rPr lang="en-GB" sz="1200" dirty="0" smtClean="0">
                <a:solidFill>
                  <a:srgbClr val="FF0000"/>
                </a:solidFill>
                <a:hlinkClick r:id="rId2"/>
              </a:rPr>
              <a:t>http</a:t>
            </a:r>
            <a:r>
              <a:rPr lang="en-GB" sz="1200" dirty="0">
                <a:solidFill>
                  <a:srgbClr val="FF0000"/>
                </a:solidFill>
                <a:hlinkClick r:id="rId2"/>
              </a:rPr>
              <a:t>://</a:t>
            </a:r>
            <a:r>
              <a:rPr lang="en-GB" sz="1200" dirty="0" smtClean="0">
                <a:solidFill>
                  <a:srgbClr val="FF0000"/>
                </a:solidFill>
                <a:hlinkClick r:id="rId2"/>
              </a:rPr>
              <a:t>www.phctrials.ox.ac.uk/studies/archie/info-for-healthcare-professionals/database-search-instructions</a:t>
            </a:r>
            <a:endParaRPr lang="en-GB" sz="1200" dirty="0" smtClean="0">
              <a:solidFill>
                <a:srgbClr val="FF0000"/>
              </a:solidFill>
            </a:endParaRPr>
          </a:p>
          <a:p>
            <a:endParaRPr lang="en-GB" dirty="0">
              <a:solidFill>
                <a:srgbClr val="FF0000"/>
              </a:solidFill>
            </a:endParaRPr>
          </a:p>
          <a:p>
            <a:r>
              <a:rPr lang="en-GB" dirty="0"/>
              <a:t>You may also choose </a:t>
            </a:r>
            <a:r>
              <a:rPr lang="en-GB" dirty="0" smtClean="0"/>
              <a:t>to </a:t>
            </a:r>
            <a:r>
              <a:rPr lang="en-GB" dirty="0"/>
              <a:t>communicate </a:t>
            </a:r>
            <a:r>
              <a:rPr lang="en-GB" dirty="0" smtClean="0"/>
              <a:t>with the families of the children who </a:t>
            </a:r>
            <a:r>
              <a:rPr lang="en-GB" dirty="0"/>
              <a:t>have been deemed eligible to take </a:t>
            </a:r>
            <a:r>
              <a:rPr lang="en-GB" dirty="0" smtClean="0"/>
              <a:t>part by (optional):</a:t>
            </a:r>
          </a:p>
          <a:p>
            <a:pPr marL="285750" indent="-285750">
              <a:buFont typeface="Arial" panose="020B0604020202020204" pitchFamily="34" charset="0"/>
              <a:buChar char="•"/>
            </a:pPr>
            <a:r>
              <a:rPr lang="en-GB" dirty="0" smtClean="0"/>
              <a:t>Posting a </a:t>
            </a:r>
            <a:r>
              <a:rPr lang="en-GB" dirty="0"/>
              <a:t>copy of the short patient information leaflet and cover letter to </a:t>
            </a:r>
            <a:r>
              <a:rPr lang="en-GB" dirty="0" smtClean="0"/>
              <a:t>inform </a:t>
            </a:r>
            <a:r>
              <a:rPr lang="en-GB" dirty="0"/>
              <a:t>them the study is occurring over the Autumn and Winter </a:t>
            </a:r>
            <a:r>
              <a:rPr lang="en-GB" dirty="0" smtClean="0"/>
              <a:t>months.</a:t>
            </a:r>
          </a:p>
          <a:p>
            <a:endParaRPr lang="en-GB" dirty="0" smtClean="0"/>
          </a:p>
          <a:p>
            <a:pPr marL="285750" indent="-285750">
              <a:buFont typeface="Arial" panose="020B0604020202020204" pitchFamily="34" charset="0"/>
              <a:buChar char="•"/>
            </a:pPr>
            <a:r>
              <a:rPr lang="en-GB" dirty="0" smtClean="0"/>
              <a:t>Send text messages to those you have permission to communicate via this route.  Approved messages </a:t>
            </a:r>
            <a:r>
              <a:rPr lang="en-GB" dirty="0"/>
              <a:t>are </a:t>
            </a:r>
            <a:r>
              <a:rPr lang="en-GB" dirty="0" smtClean="0"/>
              <a:t>available on </a:t>
            </a:r>
            <a:r>
              <a:rPr lang="en-GB" dirty="0"/>
              <a:t>the website </a:t>
            </a:r>
            <a:r>
              <a:rPr lang="en-GB" dirty="0" smtClean="0"/>
              <a:t>(Useful documents) </a:t>
            </a:r>
          </a:p>
          <a:p>
            <a:r>
              <a:rPr lang="en-GB" sz="1400" dirty="0" smtClean="0">
                <a:hlinkClick r:id="rId3"/>
              </a:rPr>
              <a:t>https</a:t>
            </a:r>
            <a:r>
              <a:rPr lang="en-GB" sz="1400" dirty="0">
                <a:hlinkClick r:id="rId3"/>
              </a:rPr>
              <a:t>://</a:t>
            </a:r>
            <a:r>
              <a:rPr lang="en-GB" sz="1400" dirty="0" smtClean="0">
                <a:hlinkClick r:id="rId3"/>
              </a:rPr>
              <a:t>www.phctrials.ox.ac.uk/studies/archie-health-pros/randomise/useful-documents</a:t>
            </a:r>
            <a:endParaRPr lang="en-GB" sz="1400" dirty="0"/>
          </a:p>
          <a:p>
            <a:endParaRPr lang="en-GB" dirty="0" smtClean="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556958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646</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1. Building Your Search</vt:lpstr>
      <vt:lpstr>2. Importing Your Search</vt:lpstr>
      <vt:lpstr>PowerPoint Presentation</vt:lpstr>
      <vt:lpstr>PowerPoint Presentation</vt:lpstr>
      <vt:lpstr>PowerPoint Presentation</vt:lpstr>
      <vt:lpstr>PowerPoint Presentation</vt:lpstr>
      <vt:lpstr>3. Reviewing Your Search</vt:lpstr>
      <vt:lpstr>PowerPoint Presentation</vt:lpstr>
      <vt:lpstr>PowerPoint Presentation</vt:lpstr>
      <vt:lpstr>6. Who should carry out the search?</vt:lpstr>
      <vt:lpstr>7. Further Help</vt:lpstr>
    </vt:vector>
  </TitlesOfParts>
  <Company>University of Oxford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Tonner</dc:creator>
  <cp:lastModifiedBy>tcarver</cp:lastModifiedBy>
  <cp:revision>25</cp:revision>
  <dcterms:created xsi:type="dcterms:W3CDTF">2016-06-09T08:42:49Z</dcterms:created>
  <dcterms:modified xsi:type="dcterms:W3CDTF">2016-07-25T08:58:13Z</dcterms:modified>
</cp:coreProperties>
</file>