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2"/>
  </p:notesMasterIdLst>
  <p:sldIdLst>
    <p:sldId id="257" r:id="rId2"/>
    <p:sldId id="263" r:id="rId3"/>
    <p:sldId id="260" r:id="rId4"/>
    <p:sldId id="261" r:id="rId5"/>
    <p:sldId id="272" r:id="rId6"/>
    <p:sldId id="266" r:id="rId7"/>
    <p:sldId id="268" r:id="rId8"/>
    <p:sldId id="269" r:id="rId9"/>
    <p:sldId id="270" r:id="rId10"/>
    <p:sldId id="288" r:id="rId11"/>
    <p:sldId id="279" r:id="rId12"/>
    <p:sldId id="282" r:id="rId13"/>
    <p:sldId id="289" r:id="rId14"/>
    <p:sldId id="281" r:id="rId15"/>
    <p:sldId id="293" r:id="rId16"/>
    <p:sldId id="290" r:id="rId17"/>
    <p:sldId id="286" r:id="rId18"/>
    <p:sldId id="291" r:id="rId19"/>
    <p:sldId id="292" r:id="rId20"/>
    <p:sldId id="283"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969" autoAdjust="0"/>
  </p:normalViewPr>
  <p:slideViewPr>
    <p:cSldViewPr snapToGrid="0" snapToObjects="1">
      <p:cViewPr varScale="1">
        <p:scale>
          <a:sx n="57" d="100"/>
          <a:sy n="57" d="100"/>
        </p:scale>
        <p:origin x="1776" y="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09C03C-D742-C343-982B-14235354ED97}" type="datetimeFigureOut">
              <a:rPr lang="en-US" smtClean="0"/>
              <a:t>9/5/2016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7427AD4-6B6B-C44B-9903-F52FD5EFFDB5}" type="slidenum">
              <a:rPr lang="en-US" smtClean="0"/>
              <a:t>‹#›</a:t>
            </a:fld>
            <a:endParaRPr lang="en-US"/>
          </a:p>
        </p:txBody>
      </p:sp>
    </p:spTree>
    <p:extLst>
      <p:ext uri="{BB962C8B-B14F-4D97-AF65-F5344CB8AC3E}">
        <p14:creationId xmlns:p14="http://schemas.microsoft.com/office/powerpoint/2010/main" val="1538601222"/>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a:lstStyle/>
          <a:p>
            <a:endParaRPr lang="en-GB" dirty="0" smtClean="0"/>
          </a:p>
        </p:txBody>
      </p:sp>
      <p:sp>
        <p:nvSpPr>
          <p:cNvPr id="16388" name="Slide Number Placeholder 3"/>
          <p:cNvSpPr>
            <a:spLocks noGrp="1"/>
          </p:cNvSpPr>
          <p:nvPr>
            <p:ph type="sldNum" sz="quarter" idx="5"/>
          </p:nvPr>
        </p:nvSpPr>
        <p:spPr bwMode="auto">
          <a:noFill/>
          <a:ln>
            <a:miter lim="800000"/>
            <a:headEnd/>
            <a:tailEnd/>
          </a:ln>
        </p:spPr>
        <p:txBody>
          <a:bodyPr/>
          <a:lstStyle/>
          <a:p>
            <a:fld id="{0BBD8426-09CE-49BC-B94A-C337E9A08695}" type="slidenum">
              <a:rPr lang="en-GB"/>
              <a:pPr/>
              <a:t>1</a:t>
            </a:fld>
            <a:endParaRPr lang="en-GB"/>
          </a:p>
        </p:txBody>
      </p:sp>
    </p:spTree>
    <p:extLst>
      <p:ext uri="{BB962C8B-B14F-4D97-AF65-F5344CB8AC3E}">
        <p14:creationId xmlns:p14="http://schemas.microsoft.com/office/powerpoint/2010/main" val="9743713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 brief follow up phone call</a:t>
            </a:r>
            <a:r>
              <a:rPr lang="en-GB" baseline="0" dirty="0" smtClean="0"/>
              <a:t> is undertaken around day 7 and day 14 </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11</a:t>
            </a:fld>
            <a:endParaRPr lang="en-US"/>
          </a:p>
        </p:txBody>
      </p:sp>
    </p:spTree>
    <p:extLst>
      <p:ext uri="{BB962C8B-B14F-4D97-AF65-F5344CB8AC3E}">
        <p14:creationId xmlns:p14="http://schemas.microsoft.com/office/powerpoint/2010/main" val="380629158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12</a:t>
            </a:fld>
            <a:endParaRPr lang="en-US"/>
          </a:p>
        </p:txBody>
      </p:sp>
    </p:spTree>
    <p:extLst>
      <p:ext uri="{BB962C8B-B14F-4D97-AF65-F5344CB8AC3E}">
        <p14:creationId xmlns:p14="http://schemas.microsoft.com/office/powerpoint/2010/main" val="18915304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13</a:t>
            </a:fld>
            <a:endParaRPr lang="en-US"/>
          </a:p>
        </p:txBody>
      </p:sp>
    </p:spTree>
    <p:extLst>
      <p:ext uri="{BB962C8B-B14F-4D97-AF65-F5344CB8AC3E}">
        <p14:creationId xmlns:p14="http://schemas.microsoft.com/office/powerpoint/2010/main" val="2177808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Parents are asked to complete and return a weekly diary for</a:t>
            </a:r>
            <a:r>
              <a:rPr lang="en-GB" baseline="0" dirty="0" smtClean="0"/>
              <a:t> 4 weeks. There is also one child’s diary covering the whole month if the child wishes to complete it. The primary outcome (re-consultation) is determined by notes review 3 months later. </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14</a:t>
            </a:fld>
            <a:endParaRPr lang="en-US"/>
          </a:p>
        </p:txBody>
      </p:sp>
    </p:spTree>
    <p:extLst>
      <p:ext uri="{BB962C8B-B14F-4D97-AF65-F5344CB8AC3E}">
        <p14:creationId xmlns:p14="http://schemas.microsoft.com/office/powerpoint/2010/main" val="17066723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If the child’s parent agreed to them having follow-up throat swabs, the study</a:t>
            </a:r>
            <a:r>
              <a:rPr lang="en-US" baseline="0" dirty="0" smtClean="0"/>
              <a:t> team will remind you when these are due and send you the kits you need to obtain these swabs.</a:t>
            </a:r>
            <a:endParaRPr lang="en-US" dirty="0"/>
          </a:p>
        </p:txBody>
      </p:sp>
      <p:sp>
        <p:nvSpPr>
          <p:cNvPr id="4" name="Slide Number Placeholder 3"/>
          <p:cNvSpPr>
            <a:spLocks noGrp="1"/>
          </p:cNvSpPr>
          <p:nvPr>
            <p:ph type="sldNum" sz="quarter" idx="10"/>
          </p:nvPr>
        </p:nvSpPr>
        <p:spPr/>
        <p:txBody>
          <a:bodyPr/>
          <a:lstStyle/>
          <a:p>
            <a:fld id="{696AF692-A334-4D2C-96FF-8BB29AE2010C}" type="slidenum">
              <a:rPr lang="en-GB" smtClean="0"/>
              <a:pPr/>
              <a:t>15</a:t>
            </a:fld>
            <a:endParaRPr lang="en-GB"/>
          </a:p>
        </p:txBody>
      </p:sp>
    </p:spTree>
    <p:extLst>
      <p:ext uri="{BB962C8B-B14F-4D97-AF65-F5344CB8AC3E}">
        <p14:creationId xmlns:p14="http://schemas.microsoft.com/office/powerpoint/2010/main" val="261107325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16</a:t>
            </a:fld>
            <a:endParaRPr lang="en-US"/>
          </a:p>
        </p:txBody>
      </p:sp>
    </p:spTree>
    <p:extLst>
      <p:ext uri="{BB962C8B-B14F-4D97-AF65-F5344CB8AC3E}">
        <p14:creationId xmlns:p14="http://schemas.microsoft.com/office/powerpoint/2010/main" val="170438556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i="1" dirty="0" smtClean="0"/>
              <a:t>In the ARCHIE study, children randomised to the co-</a:t>
            </a:r>
            <a:r>
              <a:rPr lang="en-GB" i="1" dirty="0" err="1" smtClean="0"/>
              <a:t>amoxiclav</a:t>
            </a:r>
            <a:r>
              <a:rPr lang="en-GB" i="1" dirty="0" smtClean="0"/>
              <a:t> arm will receive the standard dose of co-</a:t>
            </a:r>
            <a:r>
              <a:rPr lang="en-GB" i="1" dirty="0" err="1" smtClean="0"/>
              <a:t>amoxiclav</a:t>
            </a:r>
            <a:r>
              <a:rPr lang="en-GB" i="1" dirty="0" smtClean="0"/>
              <a:t> based on the their age +/- weight.  </a:t>
            </a:r>
          </a:p>
          <a:p>
            <a:pPr marL="0" marR="0" indent="0" algn="l" defTabSz="457200" rtl="0" eaLnBrk="1" fontAlgn="auto" latinLnBrk="0" hangingPunct="1">
              <a:lnSpc>
                <a:spcPct val="100000"/>
              </a:lnSpc>
              <a:spcBef>
                <a:spcPts val="0"/>
              </a:spcBef>
              <a:spcAft>
                <a:spcPts val="0"/>
              </a:spcAft>
              <a:buClrTx/>
              <a:buSzTx/>
              <a:buFontTx/>
              <a:buNone/>
              <a:tabLst/>
              <a:defRPr/>
            </a:pPr>
            <a:r>
              <a:rPr lang="en-GB" i="1" dirty="0" smtClean="0"/>
              <a:t>The BNF states that the standard dose of co-</a:t>
            </a:r>
            <a:r>
              <a:rPr lang="en-GB" i="1" dirty="0" err="1" smtClean="0"/>
              <a:t>amoxiclav</a:t>
            </a:r>
            <a:r>
              <a:rPr lang="en-GB" i="1" dirty="0" smtClean="0"/>
              <a:t> can be doubled when treating severe infections.  Therefore, in most cases, even if the child had been randomised to the co-</a:t>
            </a:r>
            <a:r>
              <a:rPr lang="en-GB" i="1" dirty="0" err="1" smtClean="0"/>
              <a:t>amoxiclav</a:t>
            </a:r>
            <a:r>
              <a:rPr lang="en-GB" i="1" dirty="0" smtClean="0"/>
              <a:t> arm of the trial, issuing a prescription for co-</a:t>
            </a:r>
            <a:r>
              <a:rPr lang="en-GB" i="1" dirty="0" err="1" smtClean="0"/>
              <a:t>amoxiclav</a:t>
            </a:r>
            <a:r>
              <a:rPr lang="en-GB" i="1" dirty="0" smtClean="0"/>
              <a:t> while the child is still taking their study medication is unlikely to be problematic.  </a:t>
            </a:r>
          </a:p>
          <a:p>
            <a:pPr marL="0" marR="0" indent="0" algn="l" defTabSz="457200" rtl="0" eaLnBrk="1" fontAlgn="auto" latinLnBrk="0" hangingPunct="1">
              <a:lnSpc>
                <a:spcPct val="100000"/>
              </a:lnSpc>
              <a:spcBef>
                <a:spcPts val="0"/>
              </a:spcBef>
              <a:spcAft>
                <a:spcPts val="0"/>
              </a:spcAft>
              <a:buClrTx/>
              <a:buSzTx/>
              <a:buFontTx/>
              <a:buNone/>
              <a:tabLst/>
              <a:defRPr/>
            </a:pPr>
            <a:r>
              <a:rPr lang="en-GB" i="1" dirty="0" smtClean="0"/>
              <a:t>It would be advisable, however, to exercise caution in children with underlying conditions which may compromise the excretion or metabolism of co-</a:t>
            </a:r>
            <a:r>
              <a:rPr lang="en-GB" i="1" dirty="0" err="1" smtClean="0"/>
              <a:t>amoxiclav</a:t>
            </a:r>
            <a:r>
              <a:rPr lang="en-GB" i="1" dirty="0" smtClean="0"/>
              <a:t>, and in children whose weight is less than 6kg (the lowest weight for which standard dosing instructions are available).  In these children, an alternative antibiotic should be considered if antibiotic treatment is felt to be indicated</a:t>
            </a:r>
            <a:endParaRPr lang="en-US" dirty="0" smtClean="0"/>
          </a:p>
          <a:p>
            <a:pPr marL="0" marR="0" indent="0" algn="l" defTabSz="4572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17</a:t>
            </a:fld>
            <a:endParaRPr lang="en-US"/>
          </a:p>
        </p:txBody>
      </p:sp>
    </p:spTree>
    <p:extLst>
      <p:ext uri="{BB962C8B-B14F-4D97-AF65-F5344CB8AC3E}">
        <p14:creationId xmlns:p14="http://schemas.microsoft.com/office/powerpoint/2010/main" val="5124446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a:lstStyle/>
          <a:p>
            <a:pPr eaLnBrk="1" hangingPunct="1">
              <a:spcBef>
                <a:spcPct val="0"/>
              </a:spcBef>
            </a:pPr>
            <a:endParaRPr lang="en-GB" dirty="0" smtClean="0"/>
          </a:p>
        </p:txBody>
      </p:sp>
      <p:sp>
        <p:nvSpPr>
          <p:cNvPr id="27652" name="Slide Number Placeholder 3"/>
          <p:cNvSpPr>
            <a:spLocks noGrp="1"/>
          </p:cNvSpPr>
          <p:nvPr>
            <p:ph type="sldNum" sz="quarter" idx="5"/>
          </p:nvPr>
        </p:nvSpPr>
        <p:spPr bwMode="auto">
          <a:noFill/>
          <a:ln>
            <a:miter lim="800000"/>
            <a:headEnd/>
            <a:tailEnd/>
          </a:ln>
        </p:spPr>
        <p:txBody>
          <a:bodyPr/>
          <a:lstStyle/>
          <a:p>
            <a:fld id="{4EE21F96-BD2F-44A7-9EEA-D0E946F86B78}" type="slidenum">
              <a:rPr lang="en-GB"/>
              <a:pPr/>
              <a:t>18</a:t>
            </a:fld>
            <a:endParaRPr lang="en-GB"/>
          </a:p>
        </p:txBody>
      </p:sp>
    </p:spTree>
    <p:extLst>
      <p:ext uri="{BB962C8B-B14F-4D97-AF65-F5344CB8AC3E}">
        <p14:creationId xmlns:p14="http://schemas.microsoft.com/office/powerpoint/2010/main" val="217729664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baseline="0" dirty="0" smtClean="0"/>
          </a:p>
        </p:txBody>
      </p:sp>
      <p:sp>
        <p:nvSpPr>
          <p:cNvPr id="4" name="Slide Number Placeholder 3"/>
          <p:cNvSpPr>
            <a:spLocks noGrp="1"/>
          </p:cNvSpPr>
          <p:nvPr>
            <p:ph type="sldNum" sz="quarter" idx="10"/>
          </p:nvPr>
        </p:nvSpPr>
        <p:spPr/>
        <p:txBody>
          <a:bodyPr/>
          <a:lstStyle/>
          <a:p>
            <a:fld id="{3F63A699-83EB-40C1-A2C4-10492A90F5AE}" type="slidenum">
              <a:rPr lang="en-GB" smtClean="0">
                <a:solidFill>
                  <a:prstClr val="black"/>
                </a:solidFill>
              </a:rPr>
              <a:pPr/>
              <a:t>20</a:t>
            </a:fld>
            <a:endParaRPr lang="en-GB">
              <a:solidFill>
                <a:prstClr val="black"/>
              </a:solidFill>
            </a:endParaRPr>
          </a:p>
        </p:txBody>
      </p:sp>
    </p:spTree>
    <p:extLst>
      <p:ext uri="{BB962C8B-B14F-4D97-AF65-F5344CB8AC3E}">
        <p14:creationId xmlns:p14="http://schemas.microsoft.com/office/powerpoint/2010/main" val="11934563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r>
              <a:rPr lang="en-GB" smtClean="0"/>
              <a:t>We are not looking for children who just have a simple cough or cold whom clinicians are confident will get better by themselves.  Neither are we looking for children who are so unwell that they need immediate antibiotics or hospitalisation.  We are looking for children who are somewhere in between those two ends of the spectrum because these are the children we feel most uncertain about whether to prescribe antibiotics.</a:t>
            </a:r>
          </a:p>
        </p:txBody>
      </p:sp>
      <p:sp>
        <p:nvSpPr>
          <p:cNvPr id="29700" name="Slide Number Placeholder 3"/>
          <p:cNvSpPr>
            <a:spLocks noGrp="1"/>
          </p:cNvSpPr>
          <p:nvPr>
            <p:ph type="sldNum" sz="quarter" idx="5"/>
          </p:nvPr>
        </p:nvSpPr>
        <p:spPr bwMode="auto">
          <a:noFill/>
          <a:ln>
            <a:miter lim="800000"/>
            <a:headEnd/>
            <a:tailEnd/>
          </a:ln>
        </p:spPr>
        <p:txBody>
          <a:bodyPr/>
          <a:lstStyle/>
          <a:p>
            <a:fld id="{ECD444F1-B012-4040-8A5D-D45600A1365F}" type="slidenum">
              <a:rPr lang="en-GB"/>
              <a:pPr/>
              <a:t>2</a:t>
            </a:fld>
            <a:endParaRPr lang="en-GB"/>
          </a:p>
        </p:txBody>
      </p:sp>
    </p:spTree>
    <p:extLst>
      <p:ext uri="{BB962C8B-B14F-4D97-AF65-F5344CB8AC3E}">
        <p14:creationId xmlns:p14="http://schemas.microsoft.com/office/powerpoint/2010/main" val="3657570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a:lstStyle/>
          <a:p>
            <a:pPr eaLnBrk="1" hangingPunct="1">
              <a:spcBef>
                <a:spcPct val="0"/>
              </a:spcBef>
            </a:pPr>
            <a:endParaRPr lang="en-GB" dirty="0" smtClean="0"/>
          </a:p>
        </p:txBody>
      </p:sp>
      <p:sp>
        <p:nvSpPr>
          <p:cNvPr id="27652" name="Slide Number Placeholder 3"/>
          <p:cNvSpPr>
            <a:spLocks noGrp="1"/>
          </p:cNvSpPr>
          <p:nvPr>
            <p:ph type="sldNum" sz="quarter" idx="5"/>
          </p:nvPr>
        </p:nvSpPr>
        <p:spPr bwMode="auto">
          <a:noFill/>
          <a:ln>
            <a:miter lim="800000"/>
            <a:headEnd/>
            <a:tailEnd/>
          </a:ln>
        </p:spPr>
        <p:txBody>
          <a:bodyPr/>
          <a:lstStyle/>
          <a:p>
            <a:fld id="{4EE21F96-BD2F-44A7-9EEA-D0E946F86B78}" type="slidenum">
              <a:rPr lang="en-GB"/>
              <a:pPr/>
              <a:t>4</a:t>
            </a:fld>
            <a:endParaRPr lang="en-GB"/>
          </a:p>
        </p:txBody>
      </p:sp>
    </p:spTree>
    <p:extLst>
      <p:ext uri="{BB962C8B-B14F-4D97-AF65-F5344CB8AC3E}">
        <p14:creationId xmlns:p14="http://schemas.microsoft.com/office/powerpoint/2010/main" val="766686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Oxford</a:t>
            </a:r>
            <a:r>
              <a:rPr lang="en-GB" baseline="0" dirty="0" smtClean="0"/>
              <a:t> Trial Office can provide posters and leaflets to use as promotional tools in clinics.  We also have ethics approval to send texts to potentially eligible families. </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5</a:t>
            </a:fld>
            <a:endParaRPr lang="en-US" dirty="0"/>
          </a:p>
        </p:txBody>
      </p:sp>
    </p:spTree>
    <p:extLst>
      <p:ext uri="{BB962C8B-B14F-4D97-AF65-F5344CB8AC3E}">
        <p14:creationId xmlns:p14="http://schemas.microsoft.com/office/powerpoint/2010/main" val="2754243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Please make sure your colleagues are aware of which patients we are looking for.  ‘At risk’  is a broad definition in this context but includes children with respiratory, cardiac, metabolic  &amp; renal conditions and children with complex developmental needs. </a:t>
            </a:r>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6</a:t>
            </a:fld>
            <a:endParaRPr lang="en-GB" dirty="0">
              <a:solidFill>
                <a:prstClr val="black"/>
              </a:solidFill>
            </a:endParaRPr>
          </a:p>
        </p:txBody>
      </p:sp>
    </p:spTree>
    <p:extLst>
      <p:ext uri="{BB962C8B-B14F-4D97-AF65-F5344CB8AC3E}">
        <p14:creationId xmlns:p14="http://schemas.microsoft.com/office/powerpoint/2010/main" val="19064564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smtClean="0">
                <a:ln>
                  <a:noFill/>
                </a:ln>
                <a:solidFill>
                  <a:prstClr val="black"/>
                </a:solidFill>
                <a:effectLst/>
                <a:uLnTx/>
                <a:uFillTx/>
                <a:latin typeface="+mn-lt"/>
              </a:rPr>
              <a:t>Ideally, we would like you to recruit children on the same day as they present, but if they present later in the day, we would still be happy for you to recruit them the following day.  In those circumstances, please only complete our eligibility assessment form on the day that you see the child for their baseline assessment.  </a:t>
            </a:r>
            <a:endParaRPr lang="en-GB" dirty="0" smtClean="0"/>
          </a:p>
        </p:txBody>
      </p:sp>
      <p:sp>
        <p:nvSpPr>
          <p:cNvPr id="4" name="Slide Number Placeholder 3"/>
          <p:cNvSpPr>
            <a:spLocks noGrp="1"/>
          </p:cNvSpPr>
          <p:nvPr>
            <p:ph type="sldNum" sz="quarter" idx="10"/>
          </p:nvPr>
        </p:nvSpPr>
        <p:spPr/>
        <p:txBody>
          <a:bodyPr/>
          <a:lstStyle/>
          <a:p>
            <a:fld id="{2EF63C61-1BA0-4979-AAC8-9E62EDCCB66F}" type="slidenum">
              <a:rPr lang="en-GB" smtClean="0">
                <a:solidFill>
                  <a:prstClr val="black"/>
                </a:solidFill>
              </a:rPr>
              <a:pPr/>
              <a:t>7</a:t>
            </a:fld>
            <a:endParaRPr lang="en-GB" dirty="0">
              <a:solidFill>
                <a:prstClr val="black"/>
              </a:solidFill>
            </a:endParaRPr>
          </a:p>
        </p:txBody>
      </p:sp>
    </p:spTree>
    <p:extLst>
      <p:ext uri="{BB962C8B-B14F-4D97-AF65-F5344CB8AC3E}">
        <p14:creationId xmlns:p14="http://schemas.microsoft.com/office/powerpoint/2010/main" val="183135113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slide </a:t>
            </a:r>
            <a:r>
              <a:rPr lang="en-US" dirty="0" err="1" smtClean="0"/>
              <a:t>summarises</a:t>
            </a:r>
            <a:r>
              <a:rPr lang="en-US" baseline="0" dirty="0" smtClean="0"/>
              <a:t> the activities and CRFs which you and the child’s parent/guardian will need to complete during the baseline appointment (day 1 of the study).  </a:t>
            </a:r>
          </a:p>
          <a:p>
            <a:endParaRPr lang="en-US" baseline="0" dirty="0" smtClean="0"/>
          </a:p>
          <a:p>
            <a:r>
              <a:rPr lang="en-US" baseline="0" dirty="0" smtClean="0"/>
              <a:t>The items in red will need to be done online.  The eligibility can initially be done on paper, but will eventually need to be entered on line.  The randomization must be done online at the time of entering the study.  If you are unable to access the online system please call the trial office ( 01865 617 842) and they can randomize on your behalf.</a:t>
            </a:r>
          </a:p>
          <a:p>
            <a:endParaRPr lang="en-US" baseline="0" dirty="0" smtClean="0"/>
          </a:p>
          <a:p>
            <a:r>
              <a:rPr lang="en-US" baseline="0" dirty="0" smtClean="0"/>
              <a:t>The study pack includes instructions on how to complete these and a prepaid envelopes.  </a:t>
            </a:r>
          </a:p>
          <a:p>
            <a:r>
              <a:rPr lang="en-US" baseline="0" dirty="0" smtClean="0"/>
              <a:t>Please remember to place an ID sticker on each form and on the diaries you give the parents.</a:t>
            </a:r>
          </a:p>
          <a:p>
            <a:endParaRPr lang="en-US" baseline="0" dirty="0" smtClean="0"/>
          </a:p>
          <a:p>
            <a:r>
              <a:rPr lang="en-US" b="1" baseline="0" dirty="0" smtClean="0"/>
              <a:t> We do not intend for </a:t>
            </a:r>
            <a:r>
              <a:rPr lang="en-GB" b="1" baseline="0" dirty="0" smtClean="0"/>
              <a:t>for children who have not been recruited from a secondary care site to consent for follow-up throat swabs.</a:t>
            </a:r>
          </a:p>
          <a:p>
            <a:endParaRPr lang="en-US" dirty="0"/>
          </a:p>
        </p:txBody>
      </p:sp>
      <p:sp>
        <p:nvSpPr>
          <p:cNvPr id="4" name="Slide Number Placeholder 3"/>
          <p:cNvSpPr>
            <a:spLocks noGrp="1"/>
          </p:cNvSpPr>
          <p:nvPr>
            <p:ph type="sldNum" sz="quarter" idx="10"/>
          </p:nvPr>
        </p:nvSpPr>
        <p:spPr/>
        <p:txBody>
          <a:bodyPr/>
          <a:lstStyle/>
          <a:p>
            <a:fld id="{67427AD4-6B6B-C44B-9903-F52FD5EFFDB5}" type="slidenum">
              <a:rPr lang="en-US" smtClean="0"/>
              <a:t>8</a:t>
            </a:fld>
            <a:endParaRPr lang="en-US"/>
          </a:p>
        </p:txBody>
      </p:sp>
    </p:spTree>
    <p:extLst>
      <p:ext uri="{BB962C8B-B14F-4D97-AF65-F5344CB8AC3E}">
        <p14:creationId xmlns:p14="http://schemas.microsoft.com/office/powerpoint/2010/main" val="42056804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Medication comes in dry powder</a:t>
            </a:r>
            <a:r>
              <a:rPr lang="en-GB" baseline="0" dirty="0" smtClean="0"/>
              <a:t> form.</a:t>
            </a:r>
          </a:p>
          <a:p>
            <a:r>
              <a:rPr lang="en-GB" baseline="0" dirty="0" smtClean="0"/>
              <a:t>A repeated dose due to vomiting does not count towards the total of 10 doses.</a:t>
            </a:r>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9</a:t>
            </a:fld>
            <a:endParaRPr lang="en-US"/>
          </a:p>
        </p:txBody>
      </p:sp>
    </p:spTree>
    <p:extLst>
      <p:ext uri="{BB962C8B-B14F-4D97-AF65-F5344CB8AC3E}">
        <p14:creationId xmlns:p14="http://schemas.microsoft.com/office/powerpoint/2010/main" val="5124446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7427AD4-6B6B-C44B-9903-F52FD5EFFDB5}" type="slidenum">
              <a:rPr lang="en-US" smtClean="0"/>
              <a:t>10</a:t>
            </a:fld>
            <a:endParaRPr lang="en-US"/>
          </a:p>
        </p:txBody>
      </p:sp>
    </p:spTree>
    <p:extLst>
      <p:ext uri="{BB962C8B-B14F-4D97-AF65-F5344CB8AC3E}">
        <p14:creationId xmlns:p14="http://schemas.microsoft.com/office/powerpoint/2010/main" val="38565962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GB"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GB"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idx="1"/>
          </p:nvPr>
        </p:nvSpPr>
        <p:spPr/>
        <p:txBody>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10"/>
          </p:nvPr>
        </p:nvSpPr>
        <p:spPr/>
        <p:txBody>
          <a:bodyPr/>
          <a:lstStyle/>
          <a:p>
            <a:fld id="{D32DDA06-457F-A545-BD5A-84C2187109F3}"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D32DDA06-457F-A545-BD5A-84C2187109F3}" type="datetimeFigureOut">
              <a:rPr lang="en-US" smtClean="0"/>
              <a:t>9/5/2016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Date Placeholder 4"/>
          <p:cNvSpPr>
            <a:spLocks noGrp="1"/>
          </p:cNvSpPr>
          <p:nvPr>
            <p:ph type="dt" sz="half" idx="10"/>
          </p:nvPr>
        </p:nvSpPr>
        <p:spPr/>
        <p:txBody>
          <a:bodyPr/>
          <a:lstStyle/>
          <a:p>
            <a:fld id="{D32DDA06-457F-A545-BD5A-84C2187109F3}" type="datetimeFigureOut">
              <a:rPr lang="en-US" smtClean="0"/>
              <a:t>9/5/2016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GB"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7" name="Date Placeholder 6"/>
          <p:cNvSpPr>
            <a:spLocks noGrp="1"/>
          </p:cNvSpPr>
          <p:nvPr>
            <p:ph type="dt" sz="half" idx="10"/>
          </p:nvPr>
        </p:nvSpPr>
        <p:spPr/>
        <p:txBody>
          <a:bodyPr/>
          <a:lstStyle/>
          <a:p>
            <a:fld id="{D32DDA06-457F-A545-BD5A-84C2187109F3}" type="datetimeFigureOut">
              <a:rPr lang="en-US" smtClean="0"/>
              <a:t>9/5/2016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mtClean="0"/>
              <a:t>Click to edit Master title style</a:t>
            </a:r>
            <a:endParaRPr lang="en-US"/>
          </a:p>
        </p:txBody>
      </p:sp>
      <p:sp>
        <p:nvSpPr>
          <p:cNvPr id="3" name="Date Placeholder 2"/>
          <p:cNvSpPr>
            <a:spLocks noGrp="1"/>
          </p:cNvSpPr>
          <p:nvPr>
            <p:ph type="dt" sz="half" idx="10"/>
          </p:nvPr>
        </p:nvSpPr>
        <p:spPr/>
        <p:txBody>
          <a:bodyPr/>
          <a:lstStyle/>
          <a:p>
            <a:fld id="{D32DDA06-457F-A545-BD5A-84C2187109F3}" type="datetimeFigureOut">
              <a:rPr lang="en-US" smtClean="0"/>
              <a:t>9/5/2016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2DDA06-457F-A545-BD5A-84C2187109F3}" type="datetimeFigureOut">
              <a:rPr lang="en-US" smtClean="0"/>
              <a:t>9/5/2016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GB"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32DDA06-457F-A545-BD5A-84C2187109F3}" type="datetimeFigureOut">
              <a:rPr lang="en-US" smtClean="0"/>
              <a:t>9/5/2016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GB"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32DDA06-457F-A545-BD5A-84C2187109F3}" type="datetimeFigureOut">
              <a:rPr lang="en-US" smtClean="0"/>
              <a:t>9/5/2016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74427DE-9285-8E4F-904E-D78EAED9241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GB"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2DDA06-457F-A545-BD5A-84C2187109F3}" type="datetimeFigureOut">
              <a:rPr lang="en-US" smtClean="0"/>
              <a:t>9/5/2016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4427DE-9285-8E4F-904E-D78EAED9241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hyperlink" Target="http://www.archie.com/"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3.xml"/><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hyperlink" Target="http://youtu.be/QXtPF_cAryA" TargetMode="External"/><Relationship Id="rId7" Type="http://schemas.openxmlformats.org/officeDocument/2006/relationships/hyperlink" Target="http://youtu.be/AEE3l3jU29c"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 Id="rId6" Type="http://schemas.openxmlformats.org/officeDocument/2006/relationships/hyperlink" Target="http://youtu.be/Q1PPU3KWOF8" TargetMode="External"/><Relationship Id="rId5" Type="http://schemas.openxmlformats.org/officeDocument/2006/relationships/hyperlink" Target="http://youtu.be/t83wbNV1zkU" TargetMode="External"/><Relationship Id="rId4" Type="http://schemas.openxmlformats.org/officeDocument/2006/relationships/hyperlink" Target="http://youtu.be/kcBnJfTQ4gA" TargetMode="Externa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8.xml"/><Relationship Id="rId1" Type="http://schemas.openxmlformats.org/officeDocument/2006/relationships/slideLayout" Target="../slideLayouts/slideLayout7.xml"/><Relationship Id="rId4" Type="http://schemas.openxmlformats.org/officeDocument/2006/relationships/hyperlink" Target="mailto:archie@phc.ox.ac.uk"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ctrTitle"/>
          </p:nvPr>
        </p:nvSpPr>
        <p:spPr>
          <a:xfrm>
            <a:off x="685800" y="2976542"/>
            <a:ext cx="7772400" cy="1908126"/>
          </a:xfrm>
        </p:spPr>
        <p:txBody>
          <a:bodyPr>
            <a:normAutofit fontScale="90000"/>
          </a:bodyPr>
          <a:lstStyle/>
          <a:p>
            <a:pPr eaLnBrk="1" hangingPunct="1"/>
            <a:r>
              <a:rPr lang="en-GB" sz="3600" dirty="0" smtClean="0"/>
              <a:t>The early use of </a:t>
            </a:r>
            <a:r>
              <a:rPr lang="en-GB" sz="3600" dirty="0" smtClean="0">
                <a:solidFill>
                  <a:srgbClr val="FF0000"/>
                </a:solidFill>
              </a:rPr>
              <a:t>A</a:t>
            </a:r>
            <a:r>
              <a:rPr lang="en-GB" sz="3600" dirty="0" smtClean="0"/>
              <a:t>ntibiotics in at </a:t>
            </a:r>
            <a:r>
              <a:rPr lang="en-GB" sz="3600" dirty="0" smtClean="0">
                <a:solidFill>
                  <a:srgbClr val="FF0000"/>
                </a:solidFill>
              </a:rPr>
              <a:t>R</a:t>
            </a:r>
            <a:r>
              <a:rPr lang="en-GB" sz="3600" dirty="0" smtClean="0"/>
              <a:t>isk </a:t>
            </a:r>
            <a:r>
              <a:rPr lang="en-GB" sz="3600" dirty="0" err="1" smtClean="0">
                <a:solidFill>
                  <a:srgbClr val="FF0000"/>
                </a:solidFill>
              </a:rPr>
              <a:t>CH</a:t>
            </a:r>
            <a:r>
              <a:rPr lang="en-GB" sz="3600" dirty="0" err="1" smtClean="0"/>
              <a:t>ildren</a:t>
            </a:r>
            <a:r>
              <a:rPr lang="en-GB" sz="3600" dirty="0" smtClean="0"/>
              <a:t> with </a:t>
            </a:r>
            <a:r>
              <a:rPr lang="en-GB" sz="3600" dirty="0" err="1" smtClean="0">
                <a:solidFill>
                  <a:srgbClr val="FF0000"/>
                </a:solidFill>
              </a:rPr>
              <a:t>I</a:t>
            </a:r>
            <a:r>
              <a:rPr lang="en-GB" sz="3600" dirty="0" err="1" smtClean="0"/>
              <a:t>nflu</a:t>
            </a:r>
            <a:r>
              <a:rPr lang="en-GB" sz="3600" dirty="0" err="1" smtClean="0">
                <a:solidFill>
                  <a:srgbClr val="FF0000"/>
                </a:solidFill>
              </a:rPr>
              <a:t>E</a:t>
            </a:r>
            <a:r>
              <a:rPr lang="en-GB" sz="3600" dirty="0" err="1" smtClean="0"/>
              <a:t>nza</a:t>
            </a:r>
            <a:r>
              <a:rPr lang="en-GB" sz="3600" dirty="0" smtClean="0"/>
              <a:t/>
            </a:r>
            <a:br>
              <a:rPr lang="en-GB" sz="3600" dirty="0" smtClean="0"/>
            </a:br>
            <a:r>
              <a:rPr lang="en-GB" sz="3100" dirty="0" smtClean="0">
                <a:solidFill>
                  <a:srgbClr val="FF0000"/>
                </a:solidFill>
              </a:rPr>
              <a:t>www.archiestudy.com</a:t>
            </a:r>
            <a:br>
              <a:rPr lang="en-GB" sz="3100" dirty="0" smtClean="0">
                <a:solidFill>
                  <a:srgbClr val="FF0000"/>
                </a:solidFill>
              </a:rPr>
            </a:br>
            <a:r>
              <a:rPr lang="en-GB" sz="3100" dirty="0" smtClean="0">
                <a:solidFill>
                  <a:srgbClr val="FF0000"/>
                </a:solidFill>
              </a:rPr>
              <a:t>Twitter: @</a:t>
            </a:r>
            <a:r>
              <a:rPr lang="en-GB" sz="3100" dirty="0" err="1" smtClean="0">
                <a:solidFill>
                  <a:srgbClr val="FF0000"/>
                </a:solidFill>
              </a:rPr>
              <a:t>archiestudy</a:t>
            </a:r>
            <a:endParaRPr lang="en-GB" sz="3100" dirty="0" smtClean="0">
              <a:solidFill>
                <a:srgbClr val="FF0000"/>
              </a:solidFill>
            </a:endParaRPr>
          </a:p>
        </p:txBody>
      </p:sp>
      <p:sp>
        <p:nvSpPr>
          <p:cNvPr id="15363" name="Subtitle 2"/>
          <p:cNvSpPr>
            <a:spLocks noGrp="1"/>
          </p:cNvSpPr>
          <p:nvPr>
            <p:ph type="subTitle" idx="1"/>
          </p:nvPr>
        </p:nvSpPr>
        <p:spPr>
          <a:xfrm>
            <a:off x="1229734" y="5130920"/>
            <a:ext cx="6600596" cy="1752600"/>
          </a:xfrm>
        </p:spPr>
        <p:txBody>
          <a:bodyPr>
            <a:normAutofit/>
          </a:bodyPr>
          <a:lstStyle/>
          <a:p>
            <a:pPr eaLnBrk="1" hangingPunct="1"/>
            <a:r>
              <a:rPr lang="en-GB" sz="2800" b="1" dirty="0" smtClean="0">
                <a:solidFill>
                  <a:schemeClr val="tx1"/>
                </a:solidFill>
              </a:rPr>
              <a:t>Chief Investigator: Dr Kay Wang</a:t>
            </a:r>
          </a:p>
          <a:p>
            <a:pPr eaLnBrk="1" hangingPunct="1"/>
            <a:r>
              <a:rPr lang="en-GB" sz="2800" b="1" dirty="0" smtClean="0">
                <a:solidFill>
                  <a:schemeClr val="tx1"/>
                </a:solidFill>
              </a:rPr>
              <a:t>Senior Trial Manager: Tricia Carver</a:t>
            </a:r>
          </a:p>
          <a:p>
            <a:pPr eaLnBrk="1" hangingPunct="1"/>
            <a:r>
              <a:rPr lang="en-GB" sz="2800" b="1" dirty="0" smtClean="0">
                <a:solidFill>
                  <a:schemeClr val="tx1"/>
                </a:solidFill>
              </a:rPr>
              <a:t>Assistant Trial Manager: Sharon Tonner</a:t>
            </a:r>
          </a:p>
        </p:txBody>
      </p:sp>
      <p:pic>
        <p:nvPicPr>
          <p:cNvPr id="15364" name="Picture 4" descr="oxford_university_logo.jpg"/>
          <p:cNvPicPr>
            <a:picLocks noChangeAspect="1"/>
          </p:cNvPicPr>
          <p:nvPr/>
        </p:nvPicPr>
        <p:blipFill>
          <a:blip r:embed="rId3" cstate="print"/>
          <a:srcRect/>
          <a:stretch>
            <a:fillRect/>
          </a:stretch>
        </p:blipFill>
        <p:spPr bwMode="auto">
          <a:xfrm>
            <a:off x="7748138" y="92848"/>
            <a:ext cx="1051375" cy="1051374"/>
          </a:xfrm>
          <a:prstGeom prst="rect">
            <a:avLst/>
          </a:prstGeom>
          <a:noFill/>
          <a:ln w="9525">
            <a:noFill/>
            <a:miter lim="800000"/>
            <a:headEnd/>
            <a:tailEnd/>
          </a:ln>
        </p:spPr>
      </p:pic>
      <p:pic>
        <p:nvPicPr>
          <p:cNvPr id="15365" name="Picture 5" descr="NIHR_logo.jpg"/>
          <p:cNvPicPr>
            <a:picLocks noChangeAspect="1"/>
          </p:cNvPicPr>
          <p:nvPr/>
        </p:nvPicPr>
        <p:blipFill>
          <a:blip r:embed="rId4" cstate="print"/>
          <a:srcRect/>
          <a:stretch>
            <a:fillRect/>
          </a:stretch>
        </p:blipFill>
        <p:spPr bwMode="auto">
          <a:xfrm>
            <a:off x="242278" y="181305"/>
            <a:ext cx="2170347" cy="751964"/>
          </a:xfrm>
          <a:prstGeom prst="rect">
            <a:avLst/>
          </a:prstGeom>
          <a:noFill/>
          <a:ln w="9525">
            <a:noFill/>
            <a:miter lim="800000"/>
            <a:headEnd/>
            <a:tailEnd/>
          </a:ln>
        </p:spPr>
      </p:pic>
      <p:pic>
        <p:nvPicPr>
          <p:cNvPr id="15366" name="Picture 6" descr="cid:36285D8A-02C3-4E69-85AA-7D4DBE1AA0AA"/>
          <p:cNvPicPr>
            <a:picLocks noChangeAspect="1" noChangeArrowheads="1"/>
          </p:cNvPicPr>
          <p:nvPr/>
        </p:nvPicPr>
        <p:blipFill>
          <a:blip r:embed="rId5" cstate="print"/>
          <a:srcRect/>
          <a:stretch>
            <a:fillRect/>
          </a:stretch>
        </p:blipFill>
        <p:spPr bwMode="auto">
          <a:xfrm>
            <a:off x="2164545" y="1452443"/>
            <a:ext cx="4698589" cy="153158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74"/>
            <a:ext cx="8229600" cy="1143000"/>
          </a:xfrm>
        </p:spPr>
        <p:txBody>
          <a:bodyPr/>
          <a:lstStyle/>
          <a:p>
            <a:r>
              <a:rPr lang="en-US" dirty="0" smtClean="0"/>
              <a:t>Data Entry</a:t>
            </a:r>
            <a:endParaRPr lang="en-US" dirty="0"/>
          </a:p>
        </p:txBody>
      </p:sp>
      <p:sp>
        <p:nvSpPr>
          <p:cNvPr id="3" name="Content Placeholder 2"/>
          <p:cNvSpPr>
            <a:spLocks noGrp="1"/>
          </p:cNvSpPr>
          <p:nvPr>
            <p:ph idx="1"/>
          </p:nvPr>
        </p:nvSpPr>
        <p:spPr>
          <a:xfrm>
            <a:off x="457200" y="1302174"/>
            <a:ext cx="8229600" cy="5440362"/>
          </a:xfrm>
        </p:spPr>
        <p:txBody>
          <a:bodyPr>
            <a:normAutofit/>
          </a:bodyPr>
          <a:lstStyle/>
          <a:p>
            <a:r>
              <a:rPr lang="en-US" dirty="0" smtClean="0"/>
              <a:t>Eligibility assessment – entered at </a:t>
            </a:r>
            <a:r>
              <a:rPr lang="en-US" dirty="0" smtClean="0">
                <a:hlinkClick r:id="rId3"/>
              </a:rPr>
              <a:t>www.archie.com</a:t>
            </a:r>
            <a:endParaRPr lang="en-US" dirty="0" smtClean="0"/>
          </a:p>
          <a:p>
            <a:pPr marL="0" indent="0">
              <a:buNone/>
            </a:pPr>
            <a:endParaRPr lang="en-US" dirty="0"/>
          </a:p>
          <a:p>
            <a:r>
              <a:rPr lang="en-US" dirty="0" smtClean="0"/>
              <a:t>Randomization – online via </a:t>
            </a:r>
            <a:r>
              <a:rPr lang="en-US" dirty="0" err="1" smtClean="0"/>
              <a:t>Sortition</a:t>
            </a:r>
            <a:endParaRPr lang="en-US" dirty="0" smtClean="0"/>
          </a:p>
          <a:p>
            <a:endParaRPr lang="en-US" dirty="0"/>
          </a:p>
          <a:p>
            <a:r>
              <a:rPr lang="en-US" dirty="0" smtClean="0"/>
              <a:t>Baseline, Follow Up &amp; Safety – paper CRF’s posted to Oxford for data entry</a:t>
            </a:r>
            <a:endParaRPr lang="en-US" dirty="0"/>
          </a:p>
        </p:txBody>
      </p:sp>
      <p:pic>
        <p:nvPicPr>
          <p:cNvPr id="4" name="Picture 6" descr="cid:36285D8A-02C3-4E69-85AA-7D4DBE1AA0AA"/>
          <p:cNvPicPr>
            <a:picLocks noChangeAspect="1" noChangeArrowheads="1"/>
          </p:cNvPicPr>
          <p:nvPr/>
        </p:nvPicPr>
        <p:blipFill>
          <a:blip r:embed="rId4" cstate="print"/>
          <a:srcRect/>
          <a:stretch>
            <a:fillRect/>
          </a:stretch>
        </p:blipFill>
        <p:spPr bwMode="auto">
          <a:xfrm>
            <a:off x="6233170" y="5688507"/>
            <a:ext cx="2685279" cy="875312"/>
          </a:xfrm>
          <a:prstGeom prst="rect">
            <a:avLst/>
          </a:prstGeom>
          <a:noFill/>
          <a:ln w="9525">
            <a:noFill/>
            <a:miter lim="800000"/>
            <a:headEnd/>
            <a:tailEnd/>
          </a:ln>
        </p:spPr>
      </p:pic>
    </p:spTree>
    <p:extLst>
      <p:ext uri="{BB962C8B-B14F-4D97-AF65-F5344CB8AC3E}">
        <p14:creationId xmlns:p14="http://schemas.microsoft.com/office/powerpoint/2010/main" val="93957131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 of study</a:t>
            </a:r>
            <a:endParaRPr lang="en-US" dirty="0"/>
          </a:p>
        </p:txBody>
      </p:sp>
      <p:sp>
        <p:nvSpPr>
          <p:cNvPr id="6" name="Right Arrow 5"/>
          <p:cNvSpPr/>
          <p:nvPr/>
        </p:nvSpPr>
        <p:spPr>
          <a:xfrm>
            <a:off x="865813" y="2193787"/>
            <a:ext cx="8061707" cy="461851"/>
          </a:xfrm>
          <a:prstGeom prst="rightArrow">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Up Arrow 7"/>
          <p:cNvSpPr/>
          <p:nvPr/>
        </p:nvSpPr>
        <p:spPr>
          <a:xfrm>
            <a:off x="711894"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Up Arrow 8"/>
          <p:cNvSpPr/>
          <p:nvPr/>
        </p:nvSpPr>
        <p:spPr>
          <a:xfrm>
            <a:off x="4078959"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Up Arrow 9"/>
          <p:cNvSpPr/>
          <p:nvPr/>
        </p:nvSpPr>
        <p:spPr>
          <a:xfrm>
            <a:off x="2403522"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404040" y="1783274"/>
            <a:ext cx="923542" cy="461665"/>
          </a:xfrm>
          <a:prstGeom prst="rect">
            <a:avLst/>
          </a:prstGeom>
          <a:noFill/>
        </p:spPr>
        <p:txBody>
          <a:bodyPr wrap="square" rtlCol="0">
            <a:spAutoFit/>
          </a:bodyPr>
          <a:lstStyle/>
          <a:p>
            <a:r>
              <a:rPr lang="en-US" sz="2400" dirty="0" smtClean="0"/>
              <a:t>Day 1</a:t>
            </a:r>
            <a:endParaRPr lang="en-US" sz="2400" dirty="0"/>
          </a:p>
        </p:txBody>
      </p:sp>
      <p:sp>
        <p:nvSpPr>
          <p:cNvPr id="17" name="TextBox 16"/>
          <p:cNvSpPr txBox="1"/>
          <p:nvPr/>
        </p:nvSpPr>
        <p:spPr>
          <a:xfrm>
            <a:off x="6907298" y="1724085"/>
            <a:ext cx="1192908" cy="461665"/>
          </a:xfrm>
          <a:prstGeom prst="rect">
            <a:avLst/>
          </a:prstGeom>
          <a:noFill/>
        </p:spPr>
        <p:txBody>
          <a:bodyPr wrap="square" rtlCol="0">
            <a:spAutoFit/>
          </a:bodyPr>
          <a:lstStyle/>
          <a:p>
            <a:r>
              <a:rPr lang="en-US" sz="2400" dirty="0" smtClean="0"/>
              <a:t>Day 28</a:t>
            </a:r>
            <a:endParaRPr lang="en-US" sz="2400" dirty="0"/>
          </a:p>
        </p:txBody>
      </p:sp>
      <p:sp>
        <p:nvSpPr>
          <p:cNvPr id="18" name="TextBox 17"/>
          <p:cNvSpPr txBox="1"/>
          <p:nvPr/>
        </p:nvSpPr>
        <p:spPr>
          <a:xfrm>
            <a:off x="2113387" y="1762477"/>
            <a:ext cx="923542" cy="461665"/>
          </a:xfrm>
          <a:prstGeom prst="rect">
            <a:avLst/>
          </a:prstGeom>
          <a:noFill/>
        </p:spPr>
        <p:txBody>
          <a:bodyPr wrap="square" rtlCol="0">
            <a:spAutoFit/>
          </a:bodyPr>
          <a:lstStyle/>
          <a:p>
            <a:r>
              <a:rPr lang="en-US" sz="2400" dirty="0" smtClean="0"/>
              <a:t>Day 7</a:t>
            </a:r>
            <a:endParaRPr lang="en-US" sz="2400" dirty="0"/>
          </a:p>
        </p:txBody>
      </p:sp>
      <p:sp>
        <p:nvSpPr>
          <p:cNvPr id="19" name="TextBox 18"/>
          <p:cNvSpPr txBox="1"/>
          <p:nvPr/>
        </p:nvSpPr>
        <p:spPr>
          <a:xfrm>
            <a:off x="3809596" y="1762573"/>
            <a:ext cx="1173668" cy="461665"/>
          </a:xfrm>
          <a:prstGeom prst="rect">
            <a:avLst/>
          </a:prstGeom>
          <a:noFill/>
        </p:spPr>
        <p:txBody>
          <a:bodyPr wrap="square" rtlCol="0">
            <a:spAutoFit/>
          </a:bodyPr>
          <a:lstStyle/>
          <a:p>
            <a:r>
              <a:rPr lang="en-US" sz="2400" dirty="0" smtClean="0"/>
              <a:t>Day 14</a:t>
            </a:r>
            <a:endParaRPr lang="en-US" sz="2400" dirty="0"/>
          </a:p>
        </p:txBody>
      </p:sp>
      <p:sp>
        <p:nvSpPr>
          <p:cNvPr id="22" name="TextBox 21"/>
          <p:cNvSpPr txBox="1"/>
          <p:nvPr/>
        </p:nvSpPr>
        <p:spPr>
          <a:xfrm>
            <a:off x="56201" y="3329170"/>
            <a:ext cx="2289610" cy="830997"/>
          </a:xfrm>
          <a:prstGeom prst="rect">
            <a:avLst/>
          </a:prstGeom>
          <a:noFill/>
        </p:spPr>
        <p:txBody>
          <a:bodyPr wrap="square" rtlCol="0">
            <a:spAutoFit/>
          </a:bodyPr>
          <a:lstStyle/>
          <a:p>
            <a:r>
              <a:rPr lang="en-US" sz="2400" dirty="0" smtClean="0">
                <a:solidFill>
                  <a:srgbClr val="FF0000"/>
                </a:solidFill>
              </a:rPr>
              <a:t>Enrolment</a:t>
            </a:r>
            <a:r>
              <a:rPr lang="en-US" sz="2400" dirty="0" smtClean="0"/>
              <a:t> </a:t>
            </a:r>
            <a:r>
              <a:rPr lang="en-US" sz="2400" dirty="0" smtClean="0">
                <a:solidFill>
                  <a:srgbClr val="FF0000"/>
                </a:solidFill>
              </a:rPr>
              <a:t>and </a:t>
            </a:r>
            <a:r>
              <a:rPr lang="en-US" sz="2400" dirty="0" err="1" smtClean="0">
                <a:solidFill>
                  <a:srgbClr val="FF0000"/>
                </a:solidFill>
              </a:rPr>
              <a:t>randomisation</a:t>
            </a:r>
            <a:endParaRPr lang="en-US" sz="2400" dirty="0">
              <a:solidFill>
                <a:srgbClr val="FF0000"/>
              </a:solidFill>
            </a:endParaRPr>
          </a:p>
        </p:txBody>
      </p:sp>
      <p:pic>
        <p:nvPicPr>
          <p:cNvPr id="23" name="Picture 5" descr="telephone.jpg"/>
          <p:cNvPicPr>
            <a:picLocks noChangeAspect="1"/>
          </p:cNvPicPr>
          <p:nvPr/>
        </p:nvPicPr>
        <p:blipFill>
          <a:blip r:embed="rId3"/>
          <a:srcRect/>
          <a:stretch>
            <a:fillRect/>
          </a:stretch>
        </p:blipFill>
        <p:spPr bwMode="auto">
          <a:xfrm>
            <a:off x="2171107" y="3418405"/>
            <a:ext cx="780250" cy="780250"/>
          </a:xfrm>
          <a:prstGeom prst="rect">
            <a:avLst/>
          </a:prstGeom>
          <a:noFill/>
          <a:ln w="9525">
            <a:noFill/>
            <a:miter lim="800000"/>
            <a:headEnd/>
            <a:tailEnd/>
          </a:ln>
        </p:spPr>
      </p:pic>
      <p:pic>
        <p:nvPicPr>
          <p:cNvPr id="24" name="Picture 5" descr="telephone.jpg"/>
          <p:cNvPicPr>
            <a:picLocks noChangeAspect="1"/>
          </p:cNvPicPr>
          <p:nvPr/>
        </p:nvPicPr>
        <p:blipFill>
          <a:blip r:embed="rId3"/>
          <a:srcRect/>
          <a:stretch>
            <a:fillRect/>
          </a:stretch>
        </p:blipFill>
        <p:spPr bwMode="auto">
          <a:xfrm>
            <a:off x="3809596" y="3379917"/>
            <a:ext cx="780250" cy="780250"/>
          </a:xfrm>
          <a:prstGeom prst="rect">
            <a:avLst/>
          </a:prstGeom>
          <a:noFill/>
          <a:ln w="9525">
            <a:noFill/>
            <a:miter lim="800000"/>
            <a:headEnd/>
            <a:tailEnd/>
          </a:ln>
        </p:spPr>
      </p:pic>
      <p:sp>
        <p:nvSpPr>
          <p:cNvPr id="26" name="TextBox 25"/>
          <p:cNvSpPr txBox="1"/>
          <p:nvPr/>
        </p:nvSpPr>
        <p:spPr>
          <a:xfrm>
            <a:off x="5443506" y="1741777"/>
            <a:ext cx="1192908" cy="461665"/>
          </a:xfrm>
          <a:prstGeom prst="rect">
            <a:avLst/>
          </a:prstGeom>
          <a:noFill/>
        </p:spPr>
        <p:txBody>
          <a:bodyPr wrap="square" rtlCol="0">
            <a:spAutoFit/>
          </a:bodyPr>
          <a:lstStyle/>
          <a:p>
            <a:r>
              <a:rPr lang="en-US" sz="2400" dirty="0" smtClean="0"/>
              <a:t>Day 21</a:t>
            </a:r>
            <a:endParaRPr lang="en-US" sz="2400" dirty="0"/>
          </a:p>
        </p:txBody>
      </p:sp>
      <p:sp>
        <p:nvSpPr>
          <p:cNvPr id="29" name="TextBox 28"/>
          <p:cNvSpPr txBox="1"/>
          <p:nvPr/>
        </p:nvSpPr>
        <p:spPr>
          <a:xfrm>
            <a:off x="8292606" y="1693463"/>
            <a:ext cx="966834" cy="461665"/>
          </a:xfrm>
          <a:prstGeom prst="rect">
            <a:avLst/>
          </a:prstGeom>
          <a:noFill/>
        </p:spPr>
        <p:txBody>
          <a:bodyPr wrap="square" rtlCol="0">
            <a:spAutoFit/>
          </a:bodyPr>
          <a:lstStyle/>
          <a:p>
            <a:r>
              <a:rPr lang="en-US" sz="2400" dirty="0" smtClean="0"/>
              <a:t>3m +</a:t>
            </a:r>
            <a:endParaRPr lang="en-US" sz="24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Follow-up assessments</a:t>
            </a:r>
            <a:endParaRPr lang="en-US" dirty="0"/>
          </a:p>
        </p:txBody>
      </p:sp>
      <p:sp>
        <p:nvSpPr>
          <p:cNvPr id="3" name="Content Placeholder 2"/>
          <p:cNvSpPr>
            <a:spLocks noGrp="1"/>
          </p:cNvSpPr>
          <p:nvPr>
            <p:ph idx="1"/>
          </p:nvPr>
        </p:nvSpPr>
        <p:spPr/>
        <p:txBody>
          <a:bodyPr>
            <a:normAutofit/>
          </a:bodyPr>
          <a:lstStyle/>
          <a:p>
            <a:r>
              <a:rPr lang="en-US" dirty="0" smtClean="0"/>
              <a:t>Telephone follow-ups</a:t>
            </a:r>
          </a:p>
          <a:p>
            <a:pPr lvl="1"/>
            <a:r>
              <a:rPr lang="en-US" dirty="0" smtClean="0"/>
              <a:t>Week 1 (day 7 to 10)</a:t>
            </a:r>
          </a:p>
          <a:p>
            <a:pPr lvl="1"/>
            <a:r>
              <a:rPr lang="en-US" dirty="0" smtClean="0"/>
              <a:t>Week 2 (day 14 to 17)</a:t>
            </a:r>
          </a:p>
          <a:p>
            <a:pPr lvl="1"/>
            <a:endParaRPr lang="en-US" dirty="0" smtClean="0"/>
          </a:p>
          <a:p>
            <a:r>
              <a:rPr lang="en-US" dirty="0" smtClean="0"/>
              <a:t>Objectives</a:t>
            </a:r>
          </a:p>
          <a:p>
            <a:pPr lvl="1"/>
            <a:r>
              <a:rPr lang="en-US" dirty="0" smtClean="0"/>
              <a:t>Safety monitoring</a:t>
            </a:r>
          </a:p>
          <a:p>
            <a:pPr lvl="1"/>
            <a:r>
              <a:rPr lang="en-US" dirty="0" smtClean="0"/>
              <a:t>Reminders to complete and return diaries</a:t>
            </a:r>
          </a:p>
          <a:p>
            <a:pPr marL="457200" lvl="1" indent="0">
              <a:buNone/>
            </a:pPr>
            <a:endParaRPr lang="en-US" dirty="0" smtClean="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861703"/>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Safety Reporting</a:t>
            </a:r>
            <a:endParaRPr lang="en-US"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dirty="0" smtClean="0"/>
              <a:t>Common side effects (</a:t>
            </a:r>
            <a:r>
              <a:rPr lang="en-US" dirty="0" err="1" smtClean="0"/>
              <a:t>diarrhoea</a:t>
            </a:r>
            <a:r>
              <a:rPr lang="en-US" dirty="0" smtClean="0"/>
              <a:t>, thrush, vomiting, nausea) that are clinically mild/moderate do not require reporting. Severe side effects do</a:t>
            </a:r>
          </a:p>
          <a:p>
            <a:pPr lvl="1">
              <a:buFont typeface="Arial" panose="020B0604020202020204" pitchFamily="34" charset="0"/>
              <a:buChar char="•"/>
            </a:pPr>
            <a:endParaRPr lang="en-US" dirty="0"/>
          </a:p>
          <a:p>
            <a:pPr lvl="1">
              <a:buFont typeface="Arial" panose="020B0604020202020204" pitchFamily="34" charset="0"/>
              <a:buChar char="•"/>
            </a:pPr>
            <a:r>
              <a:rPr lang="en-US" dirty="0" smtClean="0"/>
              <a:t>Usual Safety reporting otherwise applies e.g. an overnight stay in hospital requires an SAE report. </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861703"/>
            <a:ext cx="2685279" cy="875312"/>
          </a:xfrm>
          <a:prstGeom prst="rect">
            <a:avLst/>
          </a:prstGeom>
          <a:noFill/>
          <a:ln w="9525">
            <a:noFill/>
            <a:miter lim="800000"/>
            <a:headEnd/>
            <a:tailEnd/>
          </a:ln>
        </p:spPr>
      </p:pic>
    </p:spTree>
    <p:extLst>
      <p:ext uri="{BB962C8B-B14F-4D97-AF65-F5344CB8AC3E}">
        <p14:creationId xmlns:p14="http://schemas.microsoft.com/office/powerpoint/2010/main" val="33613775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Summary of study</a:t>
            </a:r>
            <a:endParaRPr lang="en-US" dirty="0"/>
          </a:p>
        </p:txBody>
      </p:sp>
      <p:sp>
        <p:nvSpPr>
          <p:cNvPr id="6" name="Right Arrow 5"/>
          <p:cNvSpPr/>
          <p:nvPr/>
        </p:nvSpPr>
        <p:spPr>
          <a:xfrm>
            <a:off x="865813" y="2193787"/>
            <a:ext cx="8061707" cy="461851"/>
          </a:xfrm>
          <a:prstGeom prst="rightArrow">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Up Arrow 7"/>
          <p:cNvSpPr/>
          <p:nvPr/>
        </p:nvSpPr>
        <p:spPr>
          <a:xfrm>
            <a:off x="711894"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Up Arrow 8"/>
          <p:cNvSpPr/>
          <p:nvPr/>
        </p:nvSpPr>
        <p:spPr>
          <a:xfrm>
            <a:off x="4078959"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Up Arrow 9"/>
          <p:cNvSpPr/>
          <p:nvPr/>
        </p:nvSpPr>
        <p:spPr>
          <a:xfrm>
            <a:off x="2403522" y="2655638"/>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Up Arrow 10"/>
          <p:cNvSpPr/>
          <p:nvPr/>
        </p:nvSpPr>
        <p:spPr>
          <a:xfrm>
            <a:off x="2421238"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2" name="Up Arrow 11"/>
          <p:cNvSpPr/>
          <p:nvPr/>
        </p:nvSpPr>
        <p:spPr>
          <a:xfrm>
            <a:off x="4078959"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Up Arrow 12"/>
          <p:cNvSpPr/>
          <p:nvPr/>
        </p:nvSpPr>
        <p:spPr>
          <a:xfrm>
            <a:off x="7234388"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Up Arrow 13"/>
          <p:cNvSpPr/>
          <p:nvPr/>
        </p:nvSpPr>
        <p:spPr>
          <a:xfrm>
            <a:off x="5693632" y="4616958"/>
            <a:ext cx="384808" cy="673532"/>
          </a:xfrm>
          <a:prstGeom prst="upArrow">
            <a:avLst/>
          </a:prstGeom>
          <a:solidFill>
            <a:srgbClr val="008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5443505" y="3379917"/>
            <a:ext cx="3618709" cy="830997"/>
          </a:xfrm>
          <a:prstGeom prst="rect">
            <a:avLst/>
          </a:prstGeom>
          <a:noFill/>
          <a:ln w="25400">
            <a:solidFill>
              <a:srgbClr val="FF0000"/>
            </a:solidFill>
          </a:ln>
        </p:spPr>
        <p:txBody>
          <a:bodyPr wrap="square" rtlCol="0">
            <a:spAutoFit/>
          </a:bodyPr>
          <a:lstStyle/>
          <a:p>
            <a:r>
              <a:rPr lang="en-US" sz="2400" dirty="0" smtClean="0"/>
              <a:t>Medical notes review </a:t>
            </a:r>
          </a:p>
          <a:p>
            <a:r>
              <a:rPr lang="en-US" sz="2400" dirty="0" smtClean="0"/>
              <a:t>(ARCHIE trial coordinators)</a:t>
            </a:r>
          </a:p>
        </p:txBody>
      </p:sp>
      <p:sp>
        <p:nvSpPr>
          <p:cNvPr id="16" name="TextBox 15"/>
          <p:cNvSpPr txBox="1"/>
          <p:nvPr/>
        </p:nvSpPr>
        <p:spPr>
          <a:xfrm>
            <a:off x="404040" y="1783274"/>
            <a:ext cx="923542" cy="461665"/>
          </a:xfrm>
          <a:prstGeom prst="rect">
            <a:avLst/>
          </a:prstGeom>
          <a:noFill/>
        </p:spPr>
        <p:txBody>
          <a:bodyPr wrap="square" rtlCol="0">
            <a:spAutoFit/>
          </a:bodyPr>
          <a:lstStyle/>
          <a:p>
            <a:r>
              <a:rPr lang="en-US" sz="2400" dirty="0" smtClean="0"/>
              <a:t>Day 1</a:t>
            </a:r>
            <a:endParaRPr lang="en-US" sz="2400" dirty="0"/>
          </a:p>
        </p:txBody>
      </p:sp>
      <p:sp>
        <p:nvSpPr>
          <p:cNvPr id="17" name="TextBox 16"/>
          <p:cNvSpPr txBox="1"/>
          <p:nvPr/>
        </p:nvSpPr>
        <p:spPr>
          <a:xfrm>
            <a:off x="6907298" y="1724085"/>
            <a:ext cx="1192908" cy="461665"/>
          </a:xfrm>
          <a:prstGeom prst="rect">
            <a:avLst/>
          </a:prstGeom>
          <a:noFill/>
        </p:spPr>
        <p:txBody>
          <a:bodyPr wrap="square" rtlCol="0">
            <a:spAutoFit/>
          </a:bodyPr>
          <a:lstStyle/>
          <a:p>
            <a:r>
              <a:rPr lang="en-US" sz="2400" dirty="0" smtClean="0"/>
              <a:t>Day 28</a:t>
            </a:r>
            <a:endParaRPr lang="en-US" sz="2400" dirty="0"/>
          </a:p>
        </p:txBody>
      </p:sp>
      <p:sp>
        <p:nvSpPr>
          <p:cNvPr id="18" name="TextBox 17"/>
          <p:cNvSpPr txBox="1"/>
          <p:nvPr/>
        </p:nvSpPr>
        <p:spPr>
          <a:xfrm>
            <a:off x="2113387" y="1762477"/>
            <a:ext cx="923542" cy="461665"/>
          </a:xfrm>
          <a:prstGeom prst="rect">
            <a:avLst/>
          </a:prstGeom>
          <a:noFill/>
        </p:spPr>
        <p:txBody>
          <a:bodyPr wrap="square" rtlCol="0">
            <a:spAutoFit/>
          </a:bodyPr>
          <a:lstStyle/>
          <a:p>
            <a:r>
              <a:rPr lang="en-US" sz="2400" dirty="0" smtClean="0"/>
              <a:t>Day 7</a:t>
            </a:r>
            <a:endParaRPr lang="en-US" sz="2400" dirty="0"/>
          </a:p>
        </p:txBody>
      </p:sp>
      <p:sp>
        <p:nvSpPr>
          <p:cNvPr id="19" name="TextBox 18"/>
          <p:cNvSpPr txBox="1"/>
          <p:nvPr/>
        </p:nvSpPr>
        <p:spPr>
          <a:xfrm>
            <a:off x="3809596" y="1762573"/>
            <a:ext cx="1173668" cy="461665"/>
          </a:xfrm>
          <a:prstGeom prst="rect">
            <a:avLst/>
          </a:prstGeom>
          <a:noFill/>
        </p:spPr>
        <p:txBody>
          <a:bodyPr wrap="square" rtlCol="0">
            <a:spAutoFit/>
          </a:bodyPr>
          <a:lstStyle/>
          <a:p>
            <a:r>
              <a:rPr lang="en-US" sz="2400" dirty="0" smtClean="0"/>
              <a:t>Day 14</a:t>
            </a:r>
            <a:endParaRPr lang="en-US" sz="2400" dirty="0"/>
          </a:p>
        </p:txBody>
      </p:sp>
      <p:sp>
        <p:nvSpPr>
          <p:cNvPr id="21" name="TextBox 20"/>
          <p:cNvSpPr txBox="1"/>
          <p:nvPr/>
        </p:nvSpPr>
        <p:spPr>
          <a:xfrm>
            <a:off x="96200" y="4482433"/>
            <a:ext cx="2074907" cy="1200328"/>
          </a:xfrm>
          <a:prstGeom prst="rect">
            <a:avLst/>
          </a:prstGeom>
          <a:noFill/>
        </p:spPr>
        <p:txBody>
          <a:bodyPr wrap="square" rtlCol="0">
            <a:spAutoFit/>
          </a:bodyPr>
          <a:lstStyle/>
          <a:p>
            <a:r>
              <a:rPr lang="en-US" sz="2400" dirty="0" smtClean="0">
                <a:solidFill>
                  <a:srgbClr val="008000"/>
                </a:solidFill>
              </a:rPr>
              <a:t>Return weekly diaries (parent ± child)</a:t>
            </a:r>
            <a:endParaRPr lang="en-US" sz="2400" dirty="0">
              <a:solidFill>
                <a:srgbClr val="008000"/>
              </a:solidFill>
            </a:endParaRPr>
          </a:p>
        </p:txBody>
      </p:sp>
      <p:sp>
        <p:nvSpPr>
          <p:cNvPr id="22" name="TextBox 21"/>
          <p:cNvSpPr txBox="1"/>
          <p:nvPr/>
        </p:nvSpPr>
        <p:spPr>
          <a:xfrm>
            <a:off x="56201" y="3329170"/>
            <a:ext cx="2289610" cy="830997"/>
          </a:xfrm>
          <a:prstGeom prst="rect">
            <a:avLst/>
          </a:prstGeom>
          <a:noFill/>
        </p:spPr>
        <p:txBody>
          <a:bodyPr wrap="square" rtlCol="0">
            <a:spAutoFit/>
          </a:bodyPr>
          <a:lstStyle/>
          <a:p>
            <a:r>
              <a:rPr lang="en-US" sz="2400" dirty="0" smtClean="0">
                <a:solidFill>
                  <a:srgbClr val="FF0000"/>
                </a:solidFill>
              </a:rPr>
              <a:t>Enrolment</a:t>
            </a:r>
            <a:r>
              <a:rPr lang="en-US" sz="2400" dirty="0" smtClean="0"/>
              <a:t> </a:t>
            </a:r>
            <a:r>
              <a:rPr lang="en-US" sz="2400" dirty="0" smtClean="0">
                <a:solidFill>
                  <a:srgbClr val="FF0000"/>
                </a:solidFill>
              </a:rPr>
              <a:t>and </a:t>
            </a:r>
            <a:r>
              <a:rPr lang="en-US" sz="2400" dirty="0" err="1" smtClean="0">
                <a:solidFill>
                  <a:srgbClr val="FF0000"/>
                </a:solidFill>
              </a:rPr>
              <a:t>randomisation</a:t>
            </a:r>
            <a:endParaRPr lang="en-US" sz="2400" dirty="0">
              <a:solidFill>
                <a:srgbClr val="FF0000"/>
              </a:solidFill>
            </a:endParaRPr>
          </a:p>
        </p:txBody>
      </p:sp>
      <p:pic>
        <p:nvPicPr>
          <p:cNvPr id="23" name="Picture 5" descr="telephone.jpg"/>
          <p:cNvPicPr>
            <a:picLocks noChangeAspect="1"/>
          </p:cNvPicPr>
          <p:nvPr/>
        </p:nvPicPr>
        <p:blipFill>
          <a:blip r:embed="rId3"/>
          <a:srcRect/>
          <a:stretch>
            <a:fillRect/>
          </a:stretch>
        </p:blipFill>
        <p:spPr bwMode="auto">
          <a:xfrm>
            <a:off x="2171107" y="3418405"/>
            <a:ext cx="780250" cy="780250"/>
          </a:xfrm>
          <a:prstGeom prst="rect">
            <a:avLst/>
          </a:prstGeom>
          <a:noFill/>
          <a:ln w="9525">
            <a:noFill/>
            <a:miter lim="800000"/>
            <a:headEnd/>
            <a:tailEnd/>
          </a:ln>
        </p:spPr>
      </p:pic>
      <p:pic>
        <p:nvPicPr>
          <p:cNvPr id="24" name="Picture 5" descr="telephone.jpg"/>
          <p:cNvPicPr>
            <a:picLocks noChangeAspect="1"/>
          </p:cNvPicPr>
          <p:nvPr/>
        </p:nvPicPr>
        <p:blipFill>
          <a:blip r:embed="rId3"/>
          <a:srcRect/>
          <a:stretch>
            <a:fillRect/>
          </a:stretch>
        </p:blipFill>
        <p:spPr bwMode="auto">
          <a:xfrm>
            <a:off x="3809596" y="3379917"/>
            <a:ext cx="780250" cy="780250"/>
          </a:xfrm>
          <a:prstGeom prst="rect">
            <a:avLst/>
          </a:prstGeom>
          <a:noFill/>
          <a:ln w="9525">
            <a:noFill/>
            <a:miter lim="800000"/>
            <a:headEnd/>
            <a:tailEnd/>
          </a:ln>
        </p:spPr>
      </p:pic>
      <p:sp>
        <p:nvSpPr>
          <p:cNvPr id="26" name="TextBox 25"/>
          <p:cNvSpPr txBox="1"/>
          <p:nvPr/>
        </p:nvSpPr>
        <p:spPr>
          <a:xfrm>
            <a:off x="5443506" y="1741777"/>
            <a:ext cx="1192908" cy="461665"/>
          </a:xfrm>
          <a:prstGeom prst="rect">
            <a:avLst/>
          </a:prstGeom>
          <a:noFill/>
        </p:spPr>
        <p:txBody>
          <a:bodyPr wrap="square" rtlCol="0">
            <a:spAutoFit/>
          </a:bodyPr>
          <a:lstStyle/>
          <a:p>
            <a:r>
              <a:rPr lang="en-US" sz="2400" dirty="0" smtClean="0"/>
              <a:t>Day 21</a:t>
            </a:r>
            <a:endParaRPr lang="en-US" sz="2400" dirty="0"/>
          </a:p>
        </p:txBody>
      </p:sp>
      <p:sp>
        <p:nvSpPr>
          <p:cNvPr id="28" name="Up Arrow 27"/>
          <p:cNvSpPr/>
          <p:nvPr/>
        </p:nvSpPr>
        <p:spPr>
          <a:xfrm>
            <a:off x="8417436" y="2648653"/>
            <a:ext cx="384808" cy="673532"/>
          </a:xfrm>
          <a:prstGeom prst="upArrow">
            <a:avLst/>
          </a:prstGeom>
          <a:solidFill>
            <a:srgbClr val="FF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9" name="TextBox 28"/>
          <p:cNvSpPr txBox="1"/>
          <p:nvPr/>
        </p:nvSpPr>
        <p:spPr>
          <a:xfrm>
            <a:off x="8292606" y="1693463"/>
            <a:ext cx="966834" cy="461665"/>
          </a:xfrm>
          <a:prstGeom prst="rect">
            <a:avLst/>
          </a:prstGeom>
          <a:noFill/>
        </p:spPr>
        <p:txBody>
          <a:bodyPr wrap="square" rtlCol="0">
            <a:spAutoFit/>
          </a:bodyPr>
          <a:lstStyle/>
          <a:p>
            <a:r>
              <a:rPr lang="en-US" sz="2400" dirty="0" smtClean="0"/>
              <a:t>3m +</a:t>
            </a: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Follow-up throat swabs (optional)</a:t>
            </a:r>
            <a:endParaRPr lang="en-GB" dirty="0"/>
          </a:p>
        </p:txBody>
      </p:sp>
      <p:sp>
        <p:nvSpPr>
          <p:cNvPr id="3" name="Content Placeholder 2"/>
          <p:cNvSpPr>
            <a:spLocks noGrp="1"/>
          </p:cNvSpPr>
          <p:nvPr>
            <p:ph idx="1"/>
          </p:nvPr>
        </p:nvSpPr>
        <p:spPr>
          <a:xfrm>
            <a:off x="198908" y="5339525"/>
            <a:ext cx="8229600" cy="1321111"/>
          </a:xfrm>
        </p:spPr>
        <p:txBody>
          <a:bodyPr>
            <a:normAutofit fontScale="92500" lnSpcReduction="10000"/>
          </a:bodyPr>
          <a:lstStyle/>
          <a:p>
            <a:r>
              <a:rPr lang="en-GB" sz="2800" dirty="0" smtClean="0"/>
              <a:t>3, 6 and 12 months (+/- 2 weeks)</a:t>
            </a:r>
          </a:p>
          <a:p>
            <a:pPr lvl="0"/>
            <a:r>
              <a:rPr lang="en-GB" sz="2800" dirty="0" smtClean="0"/>
              <a:t>Study team will </a:t>
            </a:r>
            <a:r>
              <a:rPr lang="en-GB" sz="2800" dirty="0">
                <a:solidFill>
                  <a:prstClr val="black"/>
                </a:solidFill>
              </a:rPr>
              <a:t>send </a:t>
            </a:r>
            <a:r>
              <a:rPr lang="en-GB" sz="2800" dirty="0" smtClean="0">
                <a:solidFill>
                  <a:prstClr val="black"/>
                </a:solidFill>
              </a:rPr>
              <a:t>swab extra swab kits and </a:t>
            </a:r>
            <a:r>
              <a:rPr lang="en-GB" sz="2800" dirty="0" smtClean="0"/>
              <a:t>remind you to contact patient when swabs are due</a:t>
            </a:r>
          </a:p>
        </p:txBody>
      </p:sp>
      <p:pic>
        <p:nvPicPr>
          <p:cNvPr id="4" name="Picture 3"/>
          <p:cNvPicPr>
            <a:picLocks noChangeAspect="1"/>
          </p:cNvPicPr>
          <p:nvPr/>
        </p:nvPicPr>
        <p:blipFill>
          <a:blip r:embed="rId3"/>
          <a:stretch>
            <a:fillRect/>
          </a:stretch>
        </p:blipFill>
        <p:spPr>
          <a:xfrm>
            <a:off x="1979281" y="1371600"/>
            <a:ext cx="5502709" cy="3691258"/>
          </a:xfrm>
          <a:prstGeom prst="rect">
            <a:avLst/>
          </a:prstGeom>
        </p:spPr>
      </p:pic>
    </p:spTree>
    <p:extLst>
      <p:ext uri="{BB962C8B-B14F-4D97-AF65-F5344CB8AC3E}">
        <p14:creationId xmlns:p14="http://schemas.microsoft.com/office/powerpoint/2010/main" val="489928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Primary Outcome</a:t>
            </a:r>
            <a:endParaRPr lang="en-US" dirty="0"/>
          </a:p>
        </p:txBody>
      </p:sp>
      <p:sp>
        <p:nvSpPr>
          <p:cNvPr id="3" name="Content Placeholder 2"/>
          <p:cNvSpPr>
            <a:spLocks noGrp="1"/>
          </p:cNvSpPr>
          <p:nvPr>
            <p:ph idx="1"/>
          </p:nvPr>
        </p:nvSpPr>
        <p:spPr/>
        <p:txBody>
          <a:bodyPr>
            <a:normAutofit/>
          </a:bodyPr>
          <a:lstStyle/>
          <a:p>
            <a:pPr lvl="1">
              <a:buFont typeface="Arial" panose="020B0604020202020204" pitchFamily="34" charset="0"/>
              <a:buChar char="•"/>
            </a:pPr>
            <a:r>
              <a:rPr lang="en-US" dirty="0" smtClean="0"/>
              <a:t>Re-consultation within 28 days of study entry</a:t>
            </a:r>
          </a:p>
          <a:p>
            <a:pPr lvl="1">
              <a:buFont typeface="Arial" panose="020B0604020202020204" pitchFamily="34" charset="0"/>
              <a:buChar char="•"/>
            </a:pPr>
            <a:endParaRPr lang="en-US" dirty="0"/>
          </a:p>
          <a:p>
            <a:pPr lvl="1">
              <a:buFont typeface="Arial" panose="020B0604020202020204" pitchFamily="34" charset="0"/>
              <a:buChar char="•"/>
            </a:pPr>
            <a:r>
              <a:rPr lang="en-US" dirty="0" smtClean="0"/>
              <a:t>Extracted from Medical Notes at GP surgery 3m+ from study entry. </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861703"/>
            <a:ext cx="2685279" cy="875312"/>
          </a:xfrm>
          <a:prstGeom prst="rect">
            <a:avLst/>
          </a:prstGeom>
          <a:noFill/>
          <a:ln w="9525">
            <a:noFill/>
            <a:miter lim="800000"/>
            <a:headEnd/>
            <a:tailEnd/>
          </a:ln>
        </p:spPr>
      </p:pic>
    </p:spTree>
    <p:extLst>
      <p:ext uri="{BB962C8B-B14F-4D97-AF65-F5344CB8AC3E}">
        <p14:creationId xmlns:p14="http://schemas.microsoft.com/office/powerpoint/2010/main" val="203662348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74"/>
            <a:ext cx="8229600" cy="1143000"/>
          </a:xfrm>
        </p:spPr>
        <p:txBody>
          <a:bodyPr/>
          <a:lstStyle/>
          <a:p>
            <a:r>
              <a:rPr lang="en-US" dirty="0" smtClean="0"/>
              <a:t>FAQ- </a:t>
            </a:r>
            <a:r>
              <a:rPr lang="en-US" dirty="0" err="1" smtClean="0"/>
              <a:t>reconsultation</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
        <p:nvSpPr>
          <p:cNvPr id="6" name="Content Placeholder 2"/>
          <p:cNvSpPr>
            <a:spLocks noGrp="1"/>
          </p:cNvSpPr>
          <p:nvPr>
            <p:ph idx="1"/>
          </p:nvPr>
        </p:nvSpPr>
        <p:spPr>
          <a:xfrm>
            <a:off x="457200" y="1417320"/>
            <a:ext cx="8229600" cy="4271187"/>
          </a:xfrm>
        </p:spPr>
        <p:txBody>
          <a:bodyPr>
            <a:normAutofit lnSpcReduction="10000"/>
          </a:bodyPr>
          <a:lstStyle/>
          <a:p>
            <a:pPr marL="0" indent="0">
              <a:buNone/>
            </a:pPr>
            <a:r>
              <a:rPr lang="en-GB" sz="2400" dirty="0" smtClean="0"/>
              <a:t>Q: What </a:t>
            </a:r>
            <a:r>
              <a:rPr lang="en-GB" sz="2400" dirty="0"/>
              <a:t>is the procedure if a </a:t>
            </a:r>
            <a:r>
              <a:rPr lang="en-GB" sz="2400" dirty="0" smtClean="0"/>
              <a:t>child </a:t>
            </a:r>
            <a:r>
              <a:rPr lang="en-GB" sz="2400" dirty="0" err="1" smtClean="0"/>
              <a:t>reconsults</a:t>
            </a:r>
            <a:r>
              <a:rPr lang="en-GB" sz="2400" dirty="0" smtClean="0"/>
              <a:t> because </a:t>
            </a:r>
            <a:r>
              <a:rPr lang="en-GB" sz="2400" dirty="0"/>
              <a:t>they are unwell </a:t>
            </a:r>
            <a:r>
              <a:rPr lang="en-GB" sz="2400" dirty="0" smtClean="0"/>
              <a:t>while they are still </a:t>
            </a:r>
            <a:r>
              <a:rPr lang="en-GB" sz="2400" dirty="0"/>
              <a:t>taking their study medication</a:t>
            </a:r>
            <a:r>
              <a:rPr lang="en-GB" sz="2400" dirty="0" smtClean="0"/>
              <a:t>?</a:t>
            </a:r>
          </a:p>
          <a:p>
            <a:pPr marL="0" indent="0">
              <a:buNone/>
            </a:pPr>
            <a:endParaRPr lang="en-GB" sz="2000" dirty="0"/>
          </a:p>
          <a:p>
            <a:pPr marL="0" indent="0">
              <a:buNone/>
            </a:pPr>
            <a:r>
              <a:rPr lang="en-GB" sz="2400" i="1" dirty="0" smtClean="0"/>
              <a:t>A: The </a:t>
            </a:r>
            <a:r>
              <a:rPr lang="en-GB" sz="2400" i="1" dirty="0"/>
              <a:t>clinician should assess </a:t>
            </a:r>
            <a:r>
              <a:rPr lang="en-GB" sz="2400" i="1" dirty="0" smtClean="0"/>
              <a:t>and </a:t>
            </a:r>
            <a:r>
              <a:rPr lang="en-GB" sz="2400" i="1" dirty="0"/>
              <a:t>manage </a:t>
            </a:r>
            <a:r>
              <a:rPr lang="en-GB" sz="2400" i="1" dirty="0" smtClean="0"/>
              <a:t>the child </a:t>
            </a:r>
            <a:r>
              <a:rPr lang="en-GB" sz="2400" i="1" dirty="0"/>
              <a:t>as they would based on their usual clinical practice.  </a:t>
            </a:r>
            <a:r>
              <a:rPr lang="en-GB" sz="2400" i="1" dirty="0" smtClean="0"/>
              <a:t>This may include issuing a prescription for antibiotics if </a:t>
            </a:r>
            <a:r>
              <a:rPr lang="en-GB" sz="2400" i="1" dirty="0"/>
              <a:t>the </a:t>
            </a:r>
            <a:r>
              <a:rPr lang="en-GB" sz="2400" i="1" dirty="0" smtClean="0"/>
              <a:t>clinician </a:t>
            </a:r>
            <a:r>
              <a:rPr lang="en-GB" sz="2400" i="1" dirty="0"/>
              <a:t>considers </a:t>
            </a:r>
            <a:r>
              <a:rPr lang="en-GB" sz="2400" i="1" dirty="0" smtClean="0"/>
              <a:t>that antibiotic treatment is </a:t>
            </a:r>
            <a:r>
              <a:rPr lang="en-GB" sz="2400" i="1" dirty="0"/>
              <a:t>indicated. </a:t>
            </a:r>
            <a:r>
              <a:rPr lang="en-GB" sz="2400" i="1" dirty="0" smtClean="0"/>
              <a:t>The </a:t>
            </a:r>
            <a:r>
              <a:rPr lang="en-GB" sz="2400" i="1" dirty="0"/>
              <a:t>BNF states that the standard dose of co-</a:t>
            </a:r>
            <a:r>
              <a:rPr lang="en-GB" sz="2400" i="1" dirty="0" err="1"/>
              <a:t>amoxiclav</a:t>
            </a:r>
            <a:r>
              <a:rPr lang="en-GB" sz="2400" i="1" dirty="0"/>
              <a:t> </a:t>
            </a:r>
            <a:r>
              <a:rPr lang="en-GB" sz="2400" i="1" dirty="0" smtClean="0"/>
              <a:t>can </a:t>
            </a:r>
            <a:r>
              <a:rPr lang="en-GB" sz="2400" i="1" dirty="0"/>
              <a:t>be </a:t>
            </a:r>
            <a:r>
              <a:rPr lang="en-GB" sz="2400" i="1" dirty="0" smtClean="0"/>
              <a:t>doubled* </a:t>
            </a:r>
            <a:r>
              <a:rPr lang="en-GB" sz="2400" i="1" dirty="0"/>
              <a:t>when treating severe </a:t>
            </a:r>
            <a:r>
              <a:rPr lang="en-GB" sz="2400" i="1" dirty="0" smtClean="0"/>
              <a:t>infections. The study medication dosing regimen in ARCHIE is based on the BNF standard dosing regimen.  The child can therefore continue taking their study medication unless there is a reason to stop it (e.g. suspected allergic reaction).</a:t>
            </a:r>
            <a:endParaRPr lang="en-US" sz="2400" i="1" dirty="0"/>
          </a:p>
        </p:txBody>
      </p:sp>
      <p:sp>
        <p:nvSpPr>
          <p:cNvPr id="3" name="TextBox 2"/>
          <p:cNvSpPr txBox="1"/>
          <p:nvPr/>
        </p:nvSpPr>
        <p:spPr>
          <a:xfrm>
            <a:off x="457200" y="5670192"/>
            <a:ext cx="5955030" cy="738664"/>
          </a:xfrm>
          <a:prstGeom prst="rect">
            <a:avLst/>
          </a:prstGeom>
          <a:noFill/>
        </p:spPr>
        <p:txBody>
          <a:bodyPr wrap="square" rtlCol="0">
            <a:spAutoFit/>
          </a:bodyPr>
          <a:lstStyle/>
          <a:p>
            <a:pPr>
              <a:defRPr/>
            </a:pPr>
            <a:r>
              <a:rPr lang="en-GB" sz="1400" dirty="0" smtClean="0"/>
              <a:t>*</a:t>
            </a:r>
            <a:r>
              <a:rPr lang="en-GB" sz="1400" i="1" dirty="0" smtClean="0"/>
              <a:t>caution advised in </a:t>
            </a:r>
            <a:r>
              <a:rPr lang="en-GB" sz="1400" i="1" dirty="0"/>
              <a:t>children with underlying conditions which may compromise the excretion or metabolism of co-</a:t>
            </a:r>
            <a:r>
              <a:rPr lang="en-GB" sz="1400" i="1" dirty="0" err="1"/>
              <a:t>amoxiclav</a:t>
            </a:r>
            <a:r>
              <a:rPr lang="en-GB" sz="1400" i="1" dirty="0"/>
              <a:t>, and in children </a:t>
            </a:r>
            <a:r>
              <a:rPr lang="en-GB" sz="1400" i="1" dirty="0" smtClean="0"/>
              <a:t>weighting less </a:t>
            </a:r>
            <a:r>
              <a:rPr lang="en-GB" sz="1400" i="1" dirty="0"/>
              <a:t>than </a:t>
            </a:r>
            <a:r>
              <a:rPr lang="en-GB" sz="1400" i="1" dirty="0" smtClean="0"/>
              <a:t>6kg.  </a:t>
            </a:r>
            <a:r>
              <a:rPr lang="en-GB" sz="1400" i="1" dirty="0"/>
              <a:t>In these children, an alternative antibiotic should be </a:t>
            </a:r>
            <a:r>
              <a:rPr lang="en-GB" sz="1400" i="1" dirty="0" smtClean="0"/>
              <a:t>considered.</a:t>
            </a:r>
            <a:endParaRPr lang="en-GB" dirty="0"/>
          </a:p>
        </p:txBody>
      </p:sp>
    </p:spTree>
    <p:extLst>
      <p:ext uri="{BB962C8B-B14F-4D97-AF65-F5344CB8AC3E}">
        <p14:creationId xmlns:p14="http://schemas.microsoft.com/office/powerpoint/2010/main" val="203337530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400050"/>
            <a:ext cx="8229600" cy="1143000"/>
          </a:xfrm>
        </p:spPr>
        <p:txBody>
          <a:bodyPr/>
          <a:lstStyle/>
          <a:p>
            <a:pPr eaLnBrk="1" hangingPunct="1"/>
            <a:r>
              <a:rPr lang="en-GB" dirty="0" smtClean="0"/>
              <a:t>Site training</a:t>
            </a:r>
          </a:p>
        </p:txBody>
      </p:sp>
      <p:sp>
        <p:nvSpPr>
          <p:cNvPr id="26627" name="Content Placeholder 2"/>
          <p:cNvSpPr>
            <a:spLocks noGrp="1"/>
          </p:cNvSpPr>
          <p:nvPr>
            <p:ph idx="1"/>
          </p:nvPr>
        </p:nvSpPr>
        <p:spPr>
          <a:xfrm>
            <a:off x="457199" y="1387475"/>
            <a:ext cx="8461249" cy="4525963"/>
          </a:xfrm>
        </p:spPr>
        <p:txBody>
          <a:bodyPr>
            <a:normAutofit fontScale="55000" lnSpcReduction="20000"/>
          </a:bodyPr>
          <a:lstStyle/>
          <a:p>
            <a:pPr eaLnBrk="1" hangingPunct="1">
              <a:lnSpc>
                <a:spcPct val="90000"/>
              </a:lnSpc>
              <a:buFont typeface="Arial" charset="0"/>
              <a:buNone/>
            </a:pPr>
            <a:endParaRPr lang="en-GB" sz="3000" dirty="0" smtClean="0"/>
          </a:p>
          <a:p>
            <a:pPr marL="0" indent="0" eaLnBrk="1" hangingPunct="1">
              <a:lnSpc>
                <a:spcPct val="90000"/>
              </a:lnSpc>
              <a:buNone/>
            </a:pPr>
            <a:r>
              <a:rPr lang="en-GB" sz="5100" dirty="0" smtClean="0"/>
              <a:t>Videos on the ARCHIE web site</a:t>
            </a:r>
          </a:p>
          <a:p>
            <a:pPr>
              <a:lnSpc>
                <a:spcPct val="90000"/>
              </a:lnSpc>
              <a:buNone/>
            </a:pPr>
            <a:r>
              <a:rPr lang="en-US" sz="3000" dirty="0"/>
              <a:t>Video 1 – eligibility assessment and recruitment tips</a:t>
            </a:r>
          </a:p>
          <a:p>
            <a:pPr>
              <a:lnSpc>
                <a:spcPct val="90000"/>
              </a:lnSpc>
              <a:buNone/>
            </a:pPr>
            <a:r>
              <a:rPr lang="en-US" sz="3000" dirty="0">
                <a:hlinkClick r:id="rId3"/>
              </a:rPr>
              <a:t>http://</a:t>
            </a:r>
            <a:r>
              <a:rPr lang="en-US" sz="3000" dirty="0" smtClean="0">
                <a:hlinkClick r:id="rId3"/>
              </a:rPr>
              <a:t>youtu.be/QXtPF_cAryA</a:t>
            </a:r>
            <a:endParaRPr lang="en-US" sz="3000" dirty="0" smtClean="0"/>
          </a:p>
          <a:p>
            <a:pPr>
              <a:lnSpc>
                <a:spcPct val="90000"/>
              </a:lnSpc>
              <a:buNone/>
            </a:pPr>
            <a:endParaRPr lang="en-US" sz="3000" dirty="0"/>
          </a:p>
          <a:p>
            <a:pPr>
              <a:lnSpc>
                <a:spcPct val="90000"/>
              </a:lnSpc>
              <a:buNone/>
            </a:pPr>
            <a:r>
              <a:rPr lang="en-US" sz="3000" dirty="0"/>
              <a:t>Video 2 – baseline assessment consent and clinical details</a:t>
            </a:r>
          </a:p>
          <a:p>
            <a:pPr>
              <a:lnSpc>
                <a:spcPct val="90000"/>
              </a:lnSpc>
              <a:buNone/>
            </a:pPr>
            <a:r>
              <a:rPr lang="en-US" sz="3000" dirty="0">
                <a:hlinkClick r:id="rId4"/>
              </a:rPr>
              <a:t>http://</a:t>
            </a:r>
            <a:r>
              <a:rPr lang="en-US" sz="3000" dirty="0" smtClean="0">
                <a:hlinkClick r:id="rId4"/>
              </a:rPr>
              <a:t>youtu.be/kcBnJfTQ4gA</a:t>
            </a:r>
            <a:endParaRPr lang="en-US" sz="3000" dirty="0" smtClean="0"/>
          </a:p>
          <a:p>
            <a:pPr>
              <a:lnSpc>
                <a:spcPct val="90000"/>
              </a:lnSpc>
              <a:buNone/>
            </a:pPr>
            <a:endParaRPr lang="en-US" sz="3000" dirty="0"/>
          </a:p>
          <a:p>
            <a:pPr>
              <a:lnSpc>
                <a:spcPct val="90000"/>
              </a:lnSpc>
              <a:buNone/>
            </a:pPr>
            <a:r>
              <a:rPr lang="en-US" sz="3000" dirty="0"/>
              <a:t>Video 3 – baseline assessment study medication and contact card</a:t>
            </a:r>
          </a:p>
          <a:p>
            <a:pPr>
              <a:lnSpc>
                <a:spcPct val="90000"/>
              </a:lnSpc>
              <a:buNone/>
            </a:pPr>
            <a:r>
              <a:rPr lang="en-US" sz="3000" dirty="0">
                <a:hlinkClick r:id="rId5"/>
              </a:rPr>
              <a:t>http://</a:t>
            </a:r>
            <a:r>
              <a:rPr lang="en-US" sz="3000" dirty="0" smtClean="0">
                <a:hlinkClick r:id="rId5"/>
              </a:rPr>
              <a:t>youtu.be/t83wbNV1zkU</a:t>
            </a:r>
            <a:endParaRPr lang="en-US" sz="3000" dirty="0" smtClean="0"/>
          </a:p>
          <a:p>
            <a:pPr>
              <a:lnSpc>
                <a:spcPct val="90000"/>
              </a:lnSpc>
              <a:buNone/>
            </a:pPr>
            <a:endParaRPr lang="en-US" sz="3000" dirty="0"/>
          </a:p>
          <a:p>
            <a:pPr>
              <a:lnSpc>
                <a:spcPct val="90000"/>
              </a:lnSpc>
              <a:buNone/>
            </a:pPr>
            <a:endParaRPr lang="en-US" sz="3000" dirty="0"/>
          </a:p>
          <a:p>
            <a:pPr>
              <a:lnSpc>
                <a:spcPct val="90000"/>
              </a:lnSpc>
              <a:buNone/>
            </a:pPr>
            <a:r>
              <a:rPr lang="en-US" sz="3000" dirty="0"/>
              <a:t>Video 4 – questionnaires, diaries and arranging follow ups</a:t>
            </a:r>
          </a:p>
          <a:p>
            <a:pPr>
              <a:lnSpc>
                <a:spcPct val="90000"/>
              </a:lnSpc>
              <a:buNone/>
            </a:pPr>
            <a:r>
              <a:rPr lang="en-US" sz="3000" dirty="0">
                <a:hlinkClick r:id="rId6"/>
              </a:rPr>
              <a:t>http://</a:t>
            </a:r>
            <a:r>
              <a:rPr lang="en-US" sz="3000" dirty="0" smtClean="0">
                <a:hlinkClick r:id="rId6"/>
              </a:rPr>
              <a:t>youtu.be/Q1PPU3KWOF8</a:t>
            </a:r>
            <a:endParaRPr lang="en-US" sz="3000" dirty="0" smtClean="0"/>
          </a:p>
          <a:p>
            <a:pPr>
              <a:lnSpc>
                <a:spcPct val="90000"/>
              </a:lnSpc>
              <a:buNone/>
            </a:pPr>
            <a:endParaRPr lang="en-US" sz="3000" dirty="0"/>
          </a:p>
          <a:p>
            <a:pPr>
              <a:lnSpc>
                <a:spcPct val="90000"/>
              </a:lnSpc>
              <a:buNone/>
            </a:pPr>
            <a:endParaRPr lang="en-US" sz="3000" dirty="0"/>
          </a:p>
          <a:p>
            <a:pPr>
              <a:lnSpc>
                <a:spcPct val="90000"/>
              </a:lnSpc>
              <a:buNone/>
            </a:pPr>
            <a:r>
              <a:rPr lang="en-US" sz="3000" dirty="0"/>
              <a:t>Video 5 – follow up assessment and adverse event reporting</a:t>
            </a:r>
          </a:p>
          <a:p>
            <a:pPr>
              <a:lnSpc>
                <a:spcPct val="90000"/>
              </a:lnSpc>
              <a:buNone/>
            </a:pPr>
            <a:r>
              <a:rPr lang="en-US" sz="3000" dirty="0">
                <a:hlinkClick r:id="rId7"/>
              </a:rPr>
              <a:t>http://</a:t>
            </a:r>
            <a:r>
              <a:rPr lang="en-US" sz="3000" dirty="0" smtClean="0">
                <a:hlinkClick r:id="rId7"/>
              </a:rPr>
              <a:t>youtu.be/AEE3l3jU29c</a:t>
            </a:r>
            <a:endParaRPr lang="en-US" sz="3000" dirty="0" smtClean="0"/>
          </a:p>
          <a:p>
            <a:pPr>
              <a:lnSpc>
                <a:spcPct val="90000"/>
              </a:lnSpc>
              <a:buNone/>
            </a:pPr>
            <a:endParaRPr lang="en-US" sz="3000" dirty="0"/>
          </a:p>
          <a:p>
            <a:pPr eaLnBrk="1" hangingPunct="1">
              <a:lnSpc>
                <a:spcPct val="90000"/>
              </a:lnSpc>
              <a:buFont typeface="Arial" charset="0"/>
              <a:buNone/>
            </a:pPr>
            <a:endParaRPr lang="en-GB" sz="3000" dirty="0" smtClean="0"/>
          </a:p>
          <a:p>
            <a:pPr eaLnBrk="1" hangingPunct="1">
              <a:lnSpc>
                <a:spcPct val="90000"/>
              </a:lnSpc>
              <a:buFont typeface="Arial" charset="0"/>
              <a:buNone/>
            </a:pPr>
            <a:endParaRPr lang="en-GB" sz="3000" dirty="0" smtClean="0"/>
          </a:p>
          <a:p>
            <a:pPr marL="0" indent="0" eaLnBrk="1" hangingPunct="1">
              <a:lnSpc>
                <a:spcPct val="90000"/>
              </a:lnSpc>
              <a:buNone/>
            </a:pPr>
            <a:endParaRPr lang="en-GB" sz="3000" dirty="0" smtClean="0"/>
          </a:p>
          <a:p>
            <a:pPr eaLnBrk="1" hangingPunct="1">
              <a:lnSpc>
                <a:spcPct val="90000"/>
              </a:lnSpc>
            </a:pPr>
            <a:endParaRPr lang="en-GB" sz="3000" dirty="0" smtClean="0"/>
          </a:p>
        </p:txBody>
      </p:sp>
      <p:pic>
        <p:nvPicPr>
          <p:cNvPr id="4" name="Picture 6" descr="cid:36285D8A-02C3-4E69-85AA-7D4DBE1AA0AA"/>
          <p:cNvPicPr>
            <a:picLocks noChangeAspect="1" noChangeArrowheads="1"/>
          </p:cNvPicPr>
          <p:nvPr/>
        </p:nvPicPr>
        <p:blipFill>
          <a:blip r:embed="rId8" cstate="print"/>
          <a:srcRect/>
          <a:stretch>
            <a:fillRect/>
          </a:stretch>
        </p:blipFill>
        <p:spPr bwMode="auto">
          <a:xfrm>
            <a:off x="6233170" y="5688507"/>
            <a:ext cx="2685279" cy="875312"/>
          </a:xfrm>
          <a:prstGeom prst="rect">
            <a:avLst/>
          </a:prstGeom>
          <a:noFill/>
          <a:ln w="9525">
            <a:noFill/>
            <a:miter lim="800000"/>
            <a:headEnd/>
            <a:tailEnd/>
          </a:ln>
        </p:spPr>
      </p:pic>
    </p:spTree>
    <p:extLst>
      <p:ext uri="{BB962C8B-B14F-4D97-AF65-F5344CB8AC3E}">
        <p14:creationId xmlns:p14="http://schemas.microsoft.com/office/powerpoint/2010/main" val="8614367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Before you recruit ..</a:t>
            </a: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Complete </a:t>
            </a:r>
            <a:r>
              <a:rPr lang="en-US" dirty="0"/>
              <a:t>delegation logs and send the access requirements to Oxford (for log-in details</a:t>
            </a:r>
            <a:r>
              <a:rPr lang="en-US" dirty="0" smtClean="0"/>
              <a:t>)</a:t>
            </a:r>
          </a:p>
          <a:p>
            <a:r>
              <a:rPr lang="en-US" dirty="0" smtClean="0"/>
              <a:t>CV’s and GCP </a:t>
            </a:r>
            <a:r>
              <a:rPr lang="en-US" dirty="0" err="1" smtClean="0"/>
              <a:t>certficates</a:t>
            </a:r>
            <a:endParaRPr lang="en-US" dirty="0"/>
          </a:p>
          <a:p>
            <a:r>
              <a:rPr lang="en-US" dirty="0" smtClean="0"/>
              <a:t>Return site training and online training logs</a:t>
            </a:r>
          </a:p>
          <a:p>
            <a:r>
              <a:rPr lang="en-US" dirty="0" smtClean="0"/>
              <a:t>Receive ‘green light’ form from Oxford</a:t>
            </a:r>
          </a:p>
          <a:p>
            <a:r>
              <a:rPr lang="en-US" dirty="0" smtClean="0"/>
              <a:t>Then go …..</a:t>
            </a:r>
          </a:p>
          <a:p>
            <a:pPr marL="457200" lvl="1" indent="0">
              <a:buNone/>
            </a:pPr>
            <a:endParaRPr lang="en-US" dirty="0" smtClean="0"/>
          </a:p>
        </p:txBody>
      </p:sp>
      <p:pic>
        <p:nvPicPr>
          <p:cNvPr id="4" name="Picture 6" descr="cid:36285D8A-02C3-4E69-85AA-7D4DBE1AA0AA"/>
          <p:cNvPicPr>
            <a:picLocks noChangeAspect="1" noChangeArrowheads="1"/>
          </p:cNvPicPr>
          <p:nvPr/>
        </p:nvPicPr>
        <p:blipFill>
          <a:blip r:embed="rId2" cstate="print"/>
          <a:srcRect/>
          <a:stretch>
            <a:fillRect/>
          </a:stretch>
        </p:blipFill>
        <p:spPr bwMode="auto">
          <a:xfrm>
            <a:off x="6233170" y="5861703"/>
            <a:ext cx="2685279" cy="875312"/>
          </a:xfrm>
          <a:prstGeom prst="rect">
            <a:avLst/>
          </a:prstGeom>
          <a:noFill/>
          <a:ln w="9525">
            <a:noFill/>
            <a:miter lim="800000"/>
            <a:headEnd/>
            <a:tailEnd/>
          </a:ln>
        </p:spPr>
      </p:pic>
    </p:spTree>
    <p:extLst>
      <p:ext uri="{BB962C8B-B14F-4D97-AF65-F5344CB8AC3E}">
        <p14:creationId xmlns:p14="http://schemas.microsoft.com/office/powerpoint/2010/main" val="319752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3"/>
          <p:cNvSpPr txBox="1">
            <a:spLocks noChangeArrowheads="1"/>
          </p:cNvSpPr>
          <p:nvPr/>
        </p:nvSpPr>
        <p:spPr bwMode="auto">
          <a:xfrm>
            <a:off x="1893888" y="257175"/>
            <a:ext cx="5281612" cy="1295400"/>
          </a:xfrm>
          <a:prstGeom prst="rect">
            <a:avLst/>
          </a:prstGeom>
          <a:solidFill>
            <a:srgbClr val="FFFFFF"/>
          </a:solidFill>
          <a:ln w="19050">
            <a:noFill/>
            <a:miter lim="800000"/>
            <a:headEnd/>
            <a:tailEnd/>
          </a:ln>
        </p:spPr>
        <p:txBody>
          <a:bodyPr/>
          <a:lstStyle/>
          <a:p>
            <a:pPr>
              <a:spcAft>
                <a:spcPts val="1000"/>
              </a:spcAft>
            </a:pPr>
            <a:r>
              <a:rPr lang="en-GB" sz="2800" b="1">
                <a:latin typeface="Comic Sans MS" charset="0"/>
              </a:rPr>
              <a:t>Archie is more ill than usual when he just gets a cold or flu………</a:t>
            </a:r>
          </a:p>
          <a:p>
            <a:endParaRPr lang="en-US" sz="1800"/>
          </a:p>
        </p:txBody>
      </p:sp>
      <p:sp>
        <p:nvSpPr>
          <p:cNvPr id="28675" name="Text Box 4"/>
          <p:cNvSpPr txBox="1">
            <a:spLocks noChangeArrowheads="1"/>
          </p:cNvSpPr>
          <p:nvPr/>
        </p:nvSpPr>
        <p:spPr bwMode="auto">
          <a:xfrm>
            <a:off x="1835150" y="5381625"/>
            <a:ext cx="5689600" cy="1152525"/>
          </a:xfrm>
          <a:prstGeom prst="rect">
            <a:avLst/>
          </a:prstGeom>
          <a:solidFill>
            <a:srgbClr val="FFFFFF"/>
          </a:solidFill>
          <a:ln w="19050">
            <a:noFill/>
            <a:miter lim="800000"/>
            <a:headEnd/>
            <a:tailEnd/>
          </a:ln>
        </p:spPr>
        <p:txBody>
          <a:bodyPr/>
          <a:lstStyle/>
          <a:p>
            <a:pPr>
              <a:spcAft>
                <a:spcPts val="1000"/>
              </a:spcAft>
            </a:pPr>
            <a:r>
              <a:rPr lang="en-GB" sz="1600" b="1">
                <a:latin typeface="Comic Sans MS" charset="0"/>
              </a:rPr>
              <a:t>………………</a:t>
            </a:r>
            <a:r>
              <a:rPr lang="en-GB" sz="2800" b="1">
                <a:latin typeface="Comic Sans MS" charset="0"/>
              </a:rPr>
              <a:t>but I’m not sure if he is ill enough to need antibiotics.</a:t>
            </a:r>
            <a:endParaRPr lang="en-US" sz="2800"/>
          </a:p>
        </p:txBody>
      </p:sp>
      <p:pic>
        <p:nvPicPr>
          <p:cNvPr id="28676" name="Picture 5"/>
          <p:cNvPicPr>
            <a:picLocks noChangeAspect="1" noChangeArrowheads="1"/>
          </p:cNvPicPr>
          <p:nvPr/>
        </p:nvPicPr>
        <p:blipFill>
          <a:blip r:embed="rId3" cstate="print"/>
          <a:srcRect/>
          <a:stretch>
            <a:fillRect/>
          </a:stretch>
        </p:blipFill>
        <p:spPr bwMode="auto">
          <a:xfrm>
            <a:off x="2462213" y="1589088"/>
            <a:ext cx="2109787" cy="3740150"/>
          </a:xfrm>
          <a:prstGeom prst="rect">
            <a:avLst/>
          </a:prstGeom>
          <a:noFill/>
          <a:ln w="9525">
            <a:noFill/>
            <a:miter lim="800000"/>
            <a:headEnd/>
            <a:tailEnd/>
          </a:ln>
        </p:spPr>
      </p:pic>
      <p:pic>
        <p:nvPicPr>
          <p:cNvPr id="28677" name="Picture 6"/>
          <p:cNvPicPr>
            <a:picLocks noChangeAspect="1" noChangeArrowheads="1"/>
          </p:cNvPicPr>
          <p:nvPr/>
        </p:nvPicPr>
        <p:blipFill>
          <a:blip r:embed="rId4" cstate="print"/>
          <a:srcRect/>
          <a:stretch>
            <a:fillRect/>
          </a:stretch>
        </p:blipFill>
        <p:spPr bwMode="auto">
          <a:xfrm>
            <a:off x="5003800" y="1844675"/>
            <a:ext cx="1800225" cy="3409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balloon Archie TC tiff"/>
          <p:cNvPicPr>
            <a:picLocks noChangeAspect="1" noChangeArrowheads="1"/>
          </p:cNvPicPr>
          <p:nvPr/>
        </p:nvPicPr>
        <p:blipFill>
          <a:blip r:embed="rId3" cstate="print"/>
          <a:srcRect r="17529"/>
          <a:stretch>
            <a:fillRect/>
          </a:stretch>
        </p:blipFill>
        <p:spPr bwMode="auto">
          <a:xfrm>
            <a:off x="1752640" y="3133788"/>
            <a:ext cx="2142490" cy="2712316"/>
          </a:xfrm>
          <a:prstGeom prst="rect">
            <a:avLst/>
          </a:prstGeom>
          <a:noFill/>
          <a:ln w="9525">
            <a:noFill/>
            <a:miter lim="800000"/>
            <a:headEnd/>
            <a:tailEnd/>
          </a:ln>
        </p:spPr>
      </p:pic>
      <p:sp>
        <p:nvSpPr>
          <p:cNvPr id="4" name="Oval Callout 3"/>
          <p:cNvSpPr/>
          <p:nvPr/>
        </p:nvSpPr>
        <p:spPr>
          <a:xfrm>
            <a:off x="2112680" y="469492"/>
            <a:ext cx="5400600" cy="2808312"/>
          </a:xfrm>
          <a:prstGeom prst="wedgeEllipse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spcBef>
                <a:spcPct val="0"/>
              </a:spcBef>
              <a:spcAft>
                <a:spcPct val="0"/>
              </a:spcAft>
            </a:pPr>
            <a:r>
              <a:rPr lang="en-GB" sz="5400" b="1" dirty="0">
                <a:solidFill>
                  <a:sysClr val="windowText" lastClr="000000"/>
                </a:solidFill>
              </a:rPr>
              <a:t>Thank you </a:t>
            </a:r>
            <a:r>
              <a:rPr lang="en-GB" sz="5400" b="1" dirty="0" smtClean="0">
                <a:solidFill>
                  <a:sysClr val="windowText" lastClr="000000"/>
                </a:solidFill>
              </a:rPr>
              <a:t>for reading!</a:t>
            </a:r>
            <a:endParaRPr lang="en-GB" sz="5400" b="1" dirty="0">
              <a:solidFill>
                <a:sysClr val="windowText" lastClr="000000"/>
              </a:solidFill>
            </a:endParaRPr>
          </a:p>
        </p:txBody>
      </p:sp>
      <p:sp>
        <p:nvSpPr>
          <p:cNvPr id="5" name="TextBox 4"/>
          <p:cNvSpPr txBox="1"/>
          <p:nvPr/>
        </p:nvSpPr>
        <p:spPr>
          <a:xfrm>
            <a:off x="4329091" y="4230704"/>
            <a:ext cx="4540734" cy="954107"/>
          </a:xfrm>
          <a:prstGeom prst="rect">
            <a:avLst/>
          </a:prstGeom>
          <a:noFill/>
        </p:spPr>
        <p:txBody>
          <a:bodyPr wrap="square" rtlCol="0">
            <a:spAutoFit/>
          </a:bodyPr>
          <a:lstStyle/>
          <a:p>
            <a:r>
              <a:rPr lang="en-US" sz="2800" dirty="0" smtClean="0"/>
              <a:t>E-mail: </a:t>
            </a:r>
            <a:r>
              <a:rPr lang="en-US" sz="2800" dirty="0" smtClean="0">
                <a:hlinkClick r:id="rId4"/>
              </a:rPr>
              <a:t>archie@phc.ox.ac.uk</a:t>
            </a:r>
            <a:endParaRPr lang="en-US" sz="2800" dirty="0" smtClean="0"/>
          </a:p>
          <a:p>
            <a:r>
              <a:rPr lang="en-US" sz="2800" dirty="0" smtClean="0"/>
              <a:t>Tel: 01865 617842</a:t>
            </a:r>
            <a:endParaRPr lang="en-US" sz="2800" dirty="0"/>
          </a:p>
        </p:txBody>
      </p:sp>
      <p:sp>
        <p:nvSpPr>
          <p:cNvPr id="3" name="TextBox 2"/>
          <p:cNvSpPr txBox="1"/>
          <p:nvPr/>
        </p:nvSpPr>
        <p:spPr>
          <a:xfrm>
            <a:off x="164386" y="6359703"/>
            <a:ext cx="8825501" cy="400110"/>
          </a:xfrm>
          <a:prstGeom prst="rect">
            <a:avLst/>
          </a:prstGeom>
          <a:noFill/>
        </p:spPr>
        <p:txBody>
          <a:bodyPr wrap="square" rtlCol="0">
            <a:spAutoFit/>
          </a:bodyPr>
          <a:lstStyle/>
          <a:p>
            <a:pPr lvl="0" algn="ctr">
              <a:spcBef>
                <a:spcPct val="20000"/>
              </a:spcBef>
            </a:pPr>
            <a:r>
              <a:rPr lang="en-GB" sz="2000" dirty="0">
                <a:solidFill>
                  <a:prstClr val="black"/>
                </a:solidFill>
              </a:rPr>
              <a:t>Funded by NIHR Programme Grant for Applied Research RP-PG-1210-12012</a:t>
            </a:r>
          </a:p>
        </p:txBody>
      </p:sp>
    </p:spTree>
    <p:extLst>
      <p:ext uri="{BB962C8B-B14F-4D97-AF65-F5344CB8AC3E}">
        <p14:creationId xmlns:p14="http://schemas.microsoft.com/office/powerpoint/2010/main" val="55427517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Research questions</a:t>
            </a:r>
            <a:endParaRPr lang="en-US" dirty="0"/>
          </a:p>
        </p:txBody>
      </p:sp>
      <p:sp>
        <p:nvSpPr>
          <p:cNvPr id="3" name="Content Placeholder 2"/>
          <p:cNvSpPr>
            <a:spLocks noGrp="1"/>
          </p:cNvSpPr>
          <p:nvPr>
            <p:ph idx="1"/>
          </p:nvPr>
        </p:nvSpPr>
        <p:spPr/>
        <p:txBody>
          <a:bodyPr/>
          <a:lstStyle/>
          <a:p>
            <a:r>
              <a:rPr lang="en-US" dirty="0" smtClean="0"/>
              <a:t>Does early antibiotic use in ‘at risk’ children with influenza-like illness reduce the likelihood of re-consultation due to clinical deterioration?</a:t>
            </a:r>
          </a:p>
          <a:p>
            <a:r>
              <a:rPr lang="en-US" dirty="0" smtClean="0"/>
              <a:t>What impact might early antibiotic use have on antimicrobial resistance?</a:t>
            </a:r>
          </a:p>
          <a:p>
            <a:r>
              <a:rPr lang="en-US" dirty="0" smtClean="0"/>
              <a:t>Is early antibiotic use cost effective?</a:t>
            </a:r>
            <a:endParaRPr lang="en-US" dirty="0"/>
          </a:p>
        </p:txBody>
      </p:sp>
      <p:pic>
        <p:nvPicPr>
          <p:cNvPr id="4" name="Picture 6" descr="cid:36285D8A-02C3-4E69-85AA-7D4DBE1AA0AA"/>
          <p:cNvPicPr>
            <a:picLocks noChangeAspect="1" noChangeArrowheads="1"/>
          </p:cNvPicPr>
          <p:nvPr/>
        </p:nvPicPr>
        <p:blipFill>
          <a:blip r:embed="rId2"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457200" y="400050"/>
            <a:ext cx="8229600" cy="1143000"/>
          </a:xfrm>
        </p:spPr>
        <p:txBody>
          <a:bodyPr/>
          <a:lstStyle/>
          <a:p>
            <a:pPr eaLnBrk="1" hangingPunct="1"/>
            <a:r>
              <a:rPr lang="en-GB" dirty="0" smtClean="0"/>
              <a:t>Recruitment plan</a:t>
            </a:r>
          </a:p>
        </p:txBody>
      </p:sp>
      <p:sp>
        <p:nvSpPr>
          <p:cNvPr id="26627" name="Content Placeholder 2"/>
          <p:cNvSpPr>
            <a:spLocks noGrp="1"/>
          </p:cNvSpPr>
          <p:nvPr>
            <p:ph idx="1"/>
          </p:nvPr>
        </p:nvSpPr>
        <p:spPr>
          <a:xfrm>
            <a:off x="457199" y="1387475"/>
            <a:ext cx="8461249" cy="4525963"/>
          </a:xfrm>
        </p:spPr>
        <p:txBody>
          <a:bodyPr>
            <a:normAutofit/>
          </a:bodyPr>
          <a:lstStyle/>
          <a:p>
            <a:pPr eaLnBrk="1" hangingPunct="1">
              <a:lnSpc>
                <a:spcPct val="90000"/>
              </a:lnSpc>
              <a:buFont typeface="Arial" charset="0"/>
              <a:buNone/>
            </a:pPr>
            <a:endParaRPr lang="en-GB" sz="3000" dirty="0" smtClean="0"/>
          </a:p>
          <a:p>
            <a:pPr eaLnBrk="1" hangingPunct="1">
              <a:lnSpc>
                <a:spcPct val="90000"/>
              </a:lnSpc>
            </a:pPr>
            <a:r>
              <a:rPr lang="en-GB" sz="3000" dirty="0" smtClean="0"/>
              <a:t>650 ‘at risk’ children with influenza-like illness</a:t>
            </a:r>
          </a:p>
          <a:p>
            <a:pPr eaLnBrk="1" hangingPunct="1">
              <a:lnSpc>
                <a:spcPct val="90000"/>
              </a:lnSpc>
              <a:buFont typeface="Arial" charset="0"/>
              <a:buNone/>
            </a:pPr>
            <a:endParaRPr lang="en-GB" sz="3000" dirty="0" smtClean="0"/>
          </a:p>
          <a:p>
            <a:pPr eaLnBrk="1" hangingPunct="1">
              <a:lnSpc>
                <a:spcPct val="90000"/>
              </a:lnSpc>
            </a:pPr>
            <a:r>
              <a:rPr lang="en-GB" sz="3000" dirty="0" smtClean="0"/>
              <a:t>Winter Season 2015/2016, </a:t>
            </a:r>
            <a:r>
              <a:rPr lang="en-GB" sz="3000" dirty="0" smtClean="0">
                <a:solidFill>
                  <a:srgbClr val="FF0000"/>
                </a:solidFill>
              </a:rPr>
              <a:t>2016/2017 </a:t>
            </a:r>
            <a:r>
              <a:rPr lang="en-GB" sz="3000" dirty="0">
                <a:solidFill>
                  <a:srgbClr val="FF0000"/>
                </a:solidFill>
              </a:rPr>
              <a:t>October to March/April depending on circulation of </a:t>
            </a:r>
            <a:r>
              <a:rPr lang="en-GB" sz="3000" dirty="0" smtClean="0">
                <a:solidFill>
                  <a:srgbClr val="FF0000"/>
                </a:solidFill>
              </a:rPr>
              <a:t>ILI </a:t>
            </a:r>
            <a:endParaRPr lang="en-GB" sz="3000" dirty="0">
              <a:solidFill>
                <a:srgbClr val="FF0000"/>
              </a:solidFill>
            </a:endParaRPr>
          </a:p>
          <a:p>
            <a:pPr marL="0" indent="0" eaLnBrk="1" hangingPunct="1">
              <a:lnSpc>
                <a:spcPct val="90000"/>
              </a:lnSpc>
              <a:buNone/>
            </a:pPr>
            <a:endParaRPr lang="en-GB" sz="3000" dirty="0" smtClean="0"/>
          </a:p>
          <a:p>
            <a:pPr eaLnBrk="1" hangingPunct="1">
              <a:lnSpc>
                <a:spcPct val="90000"/>
              </a:lnSpc>
            </a:pPr>
            <a:r>
              <a:rPr lang="en-GB" sz="3000" dirty="0" smtClean="0"/>
              <a:t>Target: 2-5 recruits per site per season</a:t>
            </a:r>
          </a:p>
          <a:p>
            <a:pPr eaLnBrk="1" hangingPunct="1">
              <a:lnSpc>
                <a:spcPct val="90000"/>
              </a:lnSpc>
              <a:buFont typeface="Arial" charset="0"/>
              <a:buNone/>
            </a:pPr>
            <a:endParaRPr lang="en-GB" sz="3000" dirty="0" smtClean="0"/>
          </a:p>
          <a:p>
            <a:pPr marL="0" indent="0" eaLnBrk="1" hangingPunct="1">
              <a:lnSpc>
                <a:spcPct val="90000"/>
              </a:lnSpc>
              <a:buNone/>
            </a:pPr>
            <a:endParaRPr lang="en-GB" sz="3000" dirty="0" smtClean="0"/>
          </a:p>
          <a:p>
            <a:pPr eaLnBrk="1" hangingPunct="1">
              <a:lnSpc>
                <a:spcPct val="90000"/>
              </a:lnSpc>
            </a:pPr>
            <a:endParaRPr lang="en-GB" sz="3000" dirty="0" smtClean="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Identifying Eligible Patients</a:t>
            </a:r>
            <a:endParaRPr lang="en-US" dirty="0"/>
          </a:p>
        </p:txBody>
      </p:sp>
      <p:sp>
        <p:nvSpPr>
          <p:cNvPr id="3" name="Content Placeholder 2"/>
          <p:cNvSpPr>
            <a:spLocks noGrp="1"/>
          </p:cNvSpPr>
          <p:nvPr>
            <p:ph idx="1"/>
          </p:nvPr>
        </p:nvSpPr>
        <p:spPr>
          <a:xfrm>
            <a:off x="457200" y="1431911"/>
            <a:ext cx="8229600" cy="4525963"/>
          </a:xfrm>
        </p:spPr>
        <p:txBody>
          <a:bodyPr>
            <a:normAutofit/>
          </a:bodyPr>
          <a:lstStyle/>
          <a:p>
            <a:r>
              <a:rPr lang="en-US" dirty="0" smtClean="0"/>
              <a:t>Use clinic lists to identify potentially eligible patients and notify their families in advance the study is occurring this winter and they may be eligible if their child develops an ILI. </a:t>
            </a:r>
          </a:p>
          <a:p>
            <a:r>
              <a:rPr lang="en-US" dirty="0" smtClean="0"/>
              <a:t>Patients can go to </a:t>
            </a:r>
            <a:r>
              <a:rPr lang="en-US" dirty="0" smtClean="0">
                <a:solidFill>
                  <a:srgbClr val="FF0000"/>
                </a:solidFill>
              </a:rPr>
              <a:t>www.archiestudy.com </a:t>
            </a:r>
            <a:r>
              <a:rPr lang="en-US" dirty="0" smtClean="0"/>
              <a:t>to:</a:t>
            </a:r>
          </a:p>
          <a:p>
            <a:pPr lvl="1"/>
            <a:r>
              <a:rPr lang="en-US" dirty="0" smtClean="0"/>
              <a:t>Watch video clips about the study</a:t>
            </a:r>
          </a:p>
          <a:p>
            <a:pPr lvl="1"/>
            <a:r>
              <a:rPr lang="en-US" dirty="0" smtClean="0"/>
              <a:t>Download study information leaflets</a:t>
            </a:r>
          </a:p>
          <a:p>
            <a:pPr lvl="1"/>
            <a:r>
              <a:rPr lang="en-US" dirty="0" smtClean="0"/>
              <a:t>Read our Frequently Asked Questions</a:t>
            </a:r>
          </a:p>
          <a:p>
            <a:pPr>
              <a:buNone/>
            </a:pPr>
            <a:endParaRPr lang="en-US" dirty="0" smtClean="0"/>
          </a:p>
          <a:p>
            <a:pPr lvl="1"/>
            <a:endParaRPr lang="en-US" dirty="0" smtClean="0"/>
          </a:p>
        </p:txBody>
      </p:sp>
      <p:pic>
        <p:nvPicPr>
          <p:cNvPr id="6"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Patients to consider for ARCHIE</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‘At risk’ children aged 6 months to 12 years</a:t>
            </a:r>
          </a:p>
          <a:p>
            <a:pPr marL="0" indent="0">
              <a:buNone/>
            </a:pPr>
            <a:endParaRPr lang="en-GB" dirty="0" smtClean="0"/>
          </a:p>
          <a:p>
            <a:r>
              <a:rPr lang="en-GB" dirty="0" smtClean="0"/>
              <a:t>Cough </a:t>
            </a:r>
            <a:r>
              <a:rPr lang="en-GB" dirty="0"/>
              <a:t>AND fever (fever reported as symptom or </a:t>
            </a:r>
            <a:r>
              <a:rPr lang="en-GB" dirty="0" smtClean="0"/>
              <a:t>temperature 37.9°C or higher during </a:t>
            </a:r>
            <a:r>
              <a:rPr lang="en-GB" dirty="0"/>
              <a:t>consultation</a:t>
            </a:r>
            <a:r>
              <a:rPr lang="en-GB" dirty="0" smtClean="0"/>
              <a:t>)</a:t>
            </a:r>
          </a:p>
          <a:p>
            <a:pPr marL="0" indent="0">
              <a:buNone/>
            </a:pPr>
            <a:endParaRPr lang="en-GB" dirty="0"/>
          </a:p>
          <a:p>
            <a:r>
              <a:rPr lang="en-GB" dirty="0"/>
              <a:t>Within 5 days of symptom </a:t>
            </a:r>
            <a:r>
              <a:rPr lang="en-GB" dirty="0" smtClean="0"/>
              <a:t>onset</a:t>
            </a:r>
          </a:p>
          <a:p>
            <a:pPr marL="0" indent="0">
              <a:buNone/>
            </a:pPr>
            <a:endParaRPr lang="en-GB" dirty="0"/>
          </a:p>
          <a:p>
            <a:r>
              <a:rPr lang="en-GB" dirty="0"/>
              <a:t>No known contraindication to </a:t>
            </a:r>
            <a:r>
              <a:rPr lang="en-GB" dirty="0" smtClean="0"/>
              <a:t>co-</a:t>
            </a:r>
            <a:r>
              <a:rPr lang="en-GB" dirty="0" err="1" smtClean="0"/>
              <a:t>amoxiclav</a:t>
            </a:r>
            <a:endParaRPr lang="en-GB" dirty="0" smtClean="0"/>
          </a:p>
          <a:p>
            <a:pPr marL="0" indent="0">
              <a:buNone/>
            </a:pPr>
            <a:endParaRPr lang="en-GB" dirty="0"/>
          </a:p>
          <a:p>
            <a:r>
              <a:rPr lang="en-GB" dirty="0"/>
              <a:t>Does not require immediate antibiotics or hospitalisation</a:t>
            </a:r>
          </a:p>
          <a:p>
            <a:pPr marL="0" indent="0">
              <a:buNone/>
            </a:pPr>
            <a:endParaRPr lang="en-GB"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extLst>
      <p:ext uri="{BB962C8B-B14F-4D97-AF65-F5344CB8AC3E}">
        <p14:creationId xmlns:p14="http://schemas.microsoft.com/office/powerpoint/2010/main" val="24184941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Recruitment timeframe</a:t>
            </a:r>
            <a:endParaRPr lang="en-GB" dirty="0"/>
          </a:p>
        </p:txBody>
      </p:sp>
      <p:sp>
        <p:nvSpPr>
          <p:cNvPr id="3" name="Content Placeholder 2"/>
          <p:cNvSpPr>
            <a:spLocks noGrp="1"/>
          </p:cNvSpPr>
          <p:nvPr>
            <p:ph idx="1"/>
          </p:nvPr>
        </p:nvSpPr>
        <p:spPr/>
        <p:txBody>
          <a:bodyPr/>
          <a:lstStyle/>
          <a:p>
            <a:r>
              <a:rPr lang="en-GB" dirty="0" smtClean="0"/>
              <a:t>Same day if possible</a:t>
            </a:r>
          </a:p>
          <a:p>
            <a:pPr marL="0" indent="0">
              <a:buNone/>
            </a:pPr>
            <a:endParaRPr lang="en-GB" dirty="0" smtClean="0"/>
          </a:p>
          <a:p>
            <a:r>
              <a:rPr lang="en-GB" dirty="0" smtClean="0"/>
              <a:t>Following (working) day if still meet eligibility criteria</a:t>
            </a:r>
          </a:p>
          <a:p>
            <a:pPr lvl="1"/>
            <a:r>
              <a:rPr lang="en-GB" dirty="0" smtClean="0"/>
              <a:t>Complete eligibility assessment form on the same day as the baseline appointment</a:t>
            </a:r>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707751"/>
            <a:ext cx="2685279" cy="875312"/>
          </a:xfrm>
          <a:prstGeom prst="rect">
            <a:avLst/>
          </a:prstGeom>
          <a:noFill/>
          <a:ln w="9525">
            <a:noFill/>
            <a:miter lim="800000"/>
            <a:headEnd/>
            <a:tailEnd/>
          </a:ln>
        </p:spPr>
      </p:pic>
    </p:spTree>
    <p:extLst>
      <p:ext uri="{BB962C8B-B14F-4D97-AF65-F5344CB8AC3E}">
        <p14:creationId xmlns:p14="http://schemas.microsoft.com/office/powerpoint/2010/main" val="88560643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Baseline appointment (day 1)</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To be completed by healthcare professional</a:t>
            </a:r>
          </a:p>
          <a:p>
            <a:pPr lvl="1"/>
            <a:r>
              <a:rPr lang="en-US" dirty="0" smtClean="0">
                <a:solidFill>
                  <a:srgbClr val="FF0000"/>
                </a:solidFill>
              </a:rPr>
              <a:t>Eligibility assessment </a:t>
            </a:r>
          </a:p>
          <a:p>
            <a:pPr lvl="1"/>
            <a:r>
              <a:rPr lang="en-US" dirty="0" smtClean="0"/>
              <a:t>Consent +/- assent</a:t>
            </a:r>
          </a:p>
          <a:p>
            <a:pPr lvl="1"/>
            <a:r>
              <a:rPr lang="en-US" dirty="0" smtClean="0"/>
              <a:t>Baseline clinical assessment</a:t>
            </a:r>
          </a:p>
          <a:p>
            <a:pPr lvl="1"/>
            <a:r>
              <a:rPr lang="en-US" dirty="0" err="1" smtClean="0">
                <a:solidFill>
                  <a:srgbClr val="FF0000"/>
                </a:solidFill>
              </a:rPr>
              <a:t>Randomise</a:t>
            </a:r>
            <a:r>
              <a:rPr lang="en-US" dirty="0" smtClean="0">
                <a:solidFill>
                  <a:srgbClr val="FF0000"/>
                </a:solidFill>
              </a:rPr>
              <a:t> and allocate study medication</a:t>
            </a:r>
          </a:p>
          <a:p>
            <a:pPr lvl="1"/>
            <a:r>
              <a:rPr lang="en-US" dirty="0" smtClean="0"/>
              <a:t>Contact card</a:t>
            </a:r>
          </a:p>
          <a:p>
            <a:pPr lvl="1"/>
            <a:r>
              <a:rPr lang="en-US" dirty="0"/>
              <a:t> </a:t>
            </a:r>
            <a:r>
              <a:rPr lang="en-US" dirty="0" smtClean="0">
                <a:solidFill>
                  <a:schemeClr val="accent3">
                    <a:lumMod val="75000"/>
                  </a:schemeClr>
                </a:solidFill>
              </a:rPr>
              <a:t>MUST GET NASAL SWAB TO RECRUIT</a:t>
            </a:r>
          </a:p>
          <a:p>
            <a:r>
              <a:rPr lang="en-US" dirty="0" smtClean="0"/>
              <a:t>To be completed by parent/guardian ± child</a:t>
            </a:r>
          </a:p>
          <a:p>
            <a:pPr lvl="1"/>
            <a:r>
              <a:rPr lang="en-US" dirty="0" smtClean="0"/>
              <a:t>Contact information form</a:t>
            </a:r>
          </a:p>
          <a:p>
            <a:pPr lvl="1"/>
            <a:r>
              <a:rPr lang="en-US" dirty="0" smtClean="0"/>
              <a:t>Questionnaires (two for parent, one for child)</a:t>
            </a:r>
          </a:p>
          <a:p>
            <a:pPr lvl="1"/>
            <a:r>
              <a:rPr lang="en-US" dirty="0" smtClean="0"/>
              <a:t>Study diaries</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9174"/>
            <a:ext cx="8229600" cy="1143000"/>
          </a:xfrm>
        </p:spPr>
        <p:txBody>
          <a:bodyPr/>
          <a:lstStyle/>
          <a:p>
            <a:r>
              <a:rPr lang="en-US" dirty="0" smtClean="0"/>
              <a:t>Study medication </a:t>
            </a:r>
            <a:endParaRPr lang="en-US" dirty="0"/>
          </a:p>
        </p:txBody>
      </p:sp>
      <p:sp>
        <p:nvSpPr>
          <p:cNvPr id="3" name="Content Placeholder 2"/>
          <p:cNvSpPr>
            <a:spLocks noGrp="1"/>
          </p:cNvSpPr>
          <p:nvPr>
            <p:ph idx="1"/>
          </p:nvPr>
        </p:nvSpPr>
        <p:spPr>
          <a:xfrm>
            <a:off x="457200" y="1302174"/>
            <a:ext cx="8229600" cy="5440362"/>
          </a:xfrm>
        </p:spPr>
        <p:txBody>
          <a:bodyPr>
            <a:normAutofit/>
          </a:bodyPr>
          <a:lstStyle/>
          <a:p>
            <a:r>
              <a:rPr lang="en-US" dirty="0" smtClean="0"/>
              <a:t>Co-</a:t>
            </a:r>
            <a:r>
              <a:rPr lang="en-US" dirty="0" err="1" smtClean="0"/>
              <a:t>amoxiclav</a:t>
            </a:r>
            <a:r>
              <a:rPr lang="en-US" dirty="0" smtClean="0"/>
              <a:t> 400/57 or matching placebo</a:t>
            </a:r>
          </a:p>
          <a:p>
            <a:r>
              <a:rPr lang="en-US" dirty="0" err="1" smtClean="0"/>
              <a:t>Randomisation</a:t>
            </a:r>
            <a:r>
              <a:rPr lang="en-US" dirty="0" smtClean="0"/>
              <a:t> system accessible via website</a:t>
            </a:r>
          </a:p>
          <a:p>
            <a:r>
              <a:rPr lang="en-US" dirty="0" smtClean="0"/>
              <a:t>Key instructions for parents:</a:t>
            </a:r>
          </a:p>
          <a:p>
            <a:pPr lvl="1"/>
            <a:r>
              <a:rPr lang="en-US" dirty="0" smtClean="0"/>
              <a:t>Keep medication refrigerated once reconstituted</a:t>
            </a:r>
          </a:p>
          <a:p>
            <a:pPr lvl="1"/>
            <a:r>
              <a:rPr lang="en-US" dirty="0" smtClean="0"/>
              <a:t>Give first dose as soon as possible (consider during baseline appointment)</a:t>
            </a:r>
          </a:p>
          <a:p>
            <a:pPr lvl="1"/>
            <a:r>
              <a:rPr lang="en-US" dirty="0" smtClean="0"/>
              <a:t>Can repeat dose if child vomits within 30 minutes of dose</a:t>
            </a:r>
          </a:p>
          <a:p>
            <a:pPr lvl="1"/>
            <a:r>
              <a:rPr lang="en-US" dirty="0" smtClean="0"/>
              <a:t>Give child maximum of 10 doses</a:t>
            </a:r>
          </a:p>
          <a:p>
            <a:pPr lvl="1"/>
            <a:r>
              <a:rPr lang="en-US" dirty="0" smtClean="0"/>
              <a:t>Discard leftover medication</a:t>
            </a:r>
            <a:endParaRPr lang="en-US" dirty="0"/>
          </a:p>
        </p:txBody>
      </p:sp>
      <p:pic>
        <p:nvPicPr>
          <p:cNvPr id="4" name="Picture 6" descr="cid:36285D8A-02C3-4E69-85AA-7D4DBE1AA0AA"/>
          <p:cNvPicPr>
            <a:picLocks noChangeAspect="1" noChangeArrowheads="1"/>
          </p:cNvPicPr>
          <p:nvPr/>
        </p:nvPicPr>
        <p:blipFill>
          <a:blip r:embed="rId3" cstate="print"/>
          <a:srcRect/>
          <a:stretch>
            <a:fillRect/>
          </a:stretch>
        </p:blipFill>
        <p:spPr bwMode="auto">
          <a:xfrm>
            <a:off x="6233170" y="5688507"/>
            <a:ext cx="2685279" cy="8753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551</TotalTime>
  <Words>1531</Words>
  <Application>Microsoft Office PowerPoint</Application>
  <PresentationFormat>On-screen Show (4:3)</PresentationFormat>
  <Paragraphs>180</Paragraphs>
  <Slides>20</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Comic Sans MS</vt:lpstr>
      <vt:lpstr>Office Theme</vt:lpstr>
      <vt:lpstr>The early use of Antibiotics in at Risk CHildren with InfluEnza www.archiestudy.com Twitter: @archiestudy</vt:lpstr>
      <vt:lpstr>PowerPoint Presentation</vt:lpstr>
      <vt:lpstr>Research questions</vt:lpstr>
      <vt:lpstr>Recruitment plan</vt:lpstr>
      <vt:lpstr>Identifying Eligible Patients</vt:lpstr>
      <vt:lpstr>Patients to consider for ARCHIE</vt:lpstr>
      <vt:lpstr>Recruitment timeframe</vt:lpstr>
      <vt:lpstr>Baseline appointment (day 1)</vt:lpstr>
      <vt:lpstr>Study medication </vt:lpstr>
      <vt:lpstr>Data Entry</vt:lpstr>
      <vt:lpstr>Summary of study</vt:lpstr>
      <vt:lpstr>Follow-up assessments</vt:lpstr>
      <vt:lpstr>Safety Reporting</vt:lpstr>
      <vt:lpstr>Summary of study</vt:lpstr>
      <vt:lpstr>Follow-up throat swabs (optional)</vt:lpstr>
      <vt:lpstr>Primary Outcome</vt:lpstr>
      <vt:lpstr>FAQ- reconsultation</vt:lpstr>
      <vt:lpstr>Site training</vt:lpstr>
      <vt:lpstr>Before you recruit ..</vt:lpstr>
      <vt:lpstr>PowerPoint Presentation</vt:lpstr>
    </vt:vector>
  </TitlesOfParts>
  <Company>University of Oxford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early use of Antibiotics in at Risk CHildren with InfluEnza</dc:title>
  <dc:creator>Kay Wang</dc:creator>
  <cp:lastModifiedBy>sharon</cp:lastModifiedBy>
  <cp:revision>45</cp:revision>
  <dcterms:created xsi:type="dcterms:W3CDTF">2014-07-30T11:11:46Z</dcterms:created>
  <dcterms:modified xsi:type="dcterms:W3CDTF">2016-09-05T14:39:43Z</dcterms:modified>
</cp:coreProperties>
</file>