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7" r:id="rId2"/>
    <p:sldId id="263" r:id="rId3"/>
    <p:sldId id="260" r:id="rId4"/>
    <p:sldId id="261" r:id="rId5"/>
    <p:sldId id="290" r:id="rId6"/>
    <p:sldId id="266" r:id="rId7"/>
    <p:sldId id="268" r:id="rId8"/>
    <p:sldId id="269" r:id="rId9"/>
    <p:sldId id="273" r:id="rId10"/>
    <p:sldId id="274" r:id="rId11"/>
    <p:sldId id="270" r:id="rId12"/>
    <p:sldId id="291" r:id="rId13"/>
    <p:sldId id="282" r:id="rId14"/>
    <p:sldId id="292" r:id="rId15"/>
    <p:sldId id="276" r:id="rId16"/>
    <p:sldId id="281" r:id="rId17"/>
    <p:sldId id="293" r:id="rId18"/>
    <p:sldId id="286" r:id="rId19"/>
    <p:sldId id="277" r:id="rId20"/>
    <p:sldId id="288" r:id="rId21"/>
    <p:sldId id="289" r:id="rId22"/>
    <p:sldId id="283" r:id="rId2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969" autoAdjust="0"/>
  </p:normalViewPr>
  <p:slideViewPr>
    <p:cSldViewPr snapToGrid="0" snapToObjects="1">
      <p:cViewPr varScale="1">
        <p:scale>
          <a:sx n="57" d="100"/>
          <a:sy n="57" d="100"/>
        </p:scale>
        <p:origin x="177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909C03C-D742-C343-982B-14235354ED97}" type="datetimeFigureOut">
              <a:rPr lang="en-US" smtClean="0"/>
              <a:t>9/5/2016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7427AD4-6B6B-C44B-9903-F52FD5EFFDB5}" type="slidenum">
              <a:rPr lang="en-US" smtClean="0"/>
              <a:t>‹#›</a:t>
            </a:fld>
            <a:endParaRPr lang="en-US"/>
          </a:p>
        </p:txBody>
      </p:sp>
    </p:spTree>
    <p:extLst>
      <p:ext uri="{BB962C8B-B14F-4D97-AF65-F5344CB8AC3E}">
        <p14:creationId xmlns:p14="http://schemas.microsoft.com/office/powerpoint/2010/main" val="1538601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endParaRPr lang="en-GB"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BBD8426-09CE-49BC-B94A-C337E9A08695}" type="slidenum">
              <a:rPr lang="en-GB"/>
              <a:pPr/>
              <a:t>1</a:t>
            </a:fld>
            <a:endParaRPr lang="en-GB"/>
          </a:p>
        </p:txBody>
      </p:sp>
    </p:spTree>
    <p:extLst>
      <p:ext uri="{BB962C8B-B14F-4D97-AF65-F5344CB8AC3E}">
        <p14:creationId xmlns:p14="http://schemas.microsoft.com/office/powerpoint/2010/main" val="3270416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12</a:t>
            </a:fld>
            <a:endParaRPr lang="en-US"/>
          </a:p>
        </p:txBody>
      </p:sp>
    </p:spTree>
    <p:extLst>
      <p:ext uri="{BB962C8B-B14F-4D97-AF65-F5344CB8AC3E}">
        <p14:creationId xmlns:p14="http://schemas.microsoft.com/office/powerpoint/2010/main" val="2501794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14</a:t>
            </a:fld>
            <a:endParaRPr lang="en-US" dirty="0"/>
          </a:p>
        </p:txBody>
      </p:sp>
    </p:spTree>
    <p:extLst>
      <p:ext uri="{BB962C8B-B14F-4D97-AF65-F5344CB8AC3E}">
        <p14:creationId xmlns:p14="http://schemas.microsoft.com/office/powerpoint/2010/main" val="1280386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the child’s parent agreed to them having follow-up throat swabs, the study</a:t>
            </a:r>
            <a:r>
              <a:rPr lang="en-US" baseline="0" dirty="0" smtClean="0"/>
              <a:t> team will remind you when these are due and send you the kits you need to obtain these swabs.</a:t>
            </a:r>
            <a:endParaRPr lang="en-US" dirty="0"/>
          </a:p>
        </p:txBody>
      </p:sp>
      <p:sp>
        <p:nvSpPr>
          <p:cNvPr id="4" name="Slide Number Placeholder 3"/>
          <p:cNvSpPr>
            <a:spLocks noGrp="1"/>
          </p:cNvSpPr>
          <p:nvPr>
            <p:ph type="sldNum" sz="quarter" idx="10"/>
          </p:nvPr>
        </p:nvSpPr>
        <p:spPr/>
        <p:txBody>
          <a:bodyPr/>
          <a:lstStyle/>
          <a:p>
            <a:fld id="{696AF692-A334-4D2C-96FF-8BB29AE2010C}" type="slidenum">
              <a:rPr lang="en-GB" smtClean="0"/>
              <a:pPr/>
              <a:t>15</a:t>
            </a:fld>
            <a:endParaRPr lang="en-GB" dirty="0"/>
          </a:p>
        </p:txBody>
      </p:sp>
    </p:spTree>
    <p:extLst>
      <p:ext uri="{BB962C8B-B14F-4D97-AF65-F5344CB8AC3E}">
        <p14:creationId xmlns:p14="http://schemas.microsoft.com/office/powerpoint/2010/main" val="2196752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17</a:t>
            </a:fld>
            <a:endParaRPr lang="en-US"/>
          </a:p>
        </p:txBody>
      </p:sp>
    </p:spTree>
    <p:extLst>
      <p:ext uri="{BB962C8B-B14F-4D97-AF65-F5344CB8AC3E}">
        <p14:creationId xmlns:p14="http://schemas.microsoft.com/office/powerpoint/2010/main" val="3421436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In the ARCHIE study, children randomised to the co-</a:t>
            </a:r>
            <a:r>
              <a:rPr lang="en-GB" i="1" dirty="0" err="1" smtClean="0"/>
              <a:t>amoxiclav</a:t>
            </a:r>
            <a:r>
              <a:rPr lang="en-GB" i="1" dirty="0" smtClean="0"/>
              <a:t> arm will receive the standard dose of co-</a:t>
            </a:r>
            <a:r>
              <a:rPr lang="en-GB" i="1" dirty="0" err="1" smtClean="0"/>
              <a:t>amoxiclav</a:t>
            </a:r>
            <a:r>
              <a:rPr lang="en-GB" i="1" dirty="0" smtClean="0"/>
              <a:t> based on the their age +/- weight.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The BNF states that the standard dose of co-</a:t>
            </a:r>
            <a:r>
              <a:rPr lang="en-GB" i="1" dirty="0" err="1" smtClean="0"/>
              <a:t>amoxiclav</a:t>
            </a:r>
            <a:r>
              <a:rPr lang="en-GB" i="1" dirty="0" smtClean="0"/>
              <a:t> can be doubled when treating severe infections.  Therefore, in most cases, even if the child had been randomised to the co-</a:t>
            </a:r>
            <a:r>
              <a:rPr lang="en-GB" i="1" dirty="0" err="1" smtClean="0"/>
              <a:t>amoxiclav</a:t>
            </a:r>
            <a:r>
              <a:rPr lang="en-GB" i="1" dirty="0" smtClean="0"/>
              <a:t> arm of the trial, issuing a prescription for co-</a:t>
            </a:r>
            <a:r>
              <a:rPr lang="en-GB" i="1" dirty="0" err="1" smtClean="0"/>
              <a:t>amoxiclav</a:t>
            </a:r>
            <a:r>
              <a:rPr lang="en-GB" i="1" dirty="0" smtClean="0"/>
              <a:t> while the child is still taking their study medication is unlikely to be problematic.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It would be advisable, however, to exercise caution in children with underlying conditions which may compromise the excretion or metabolism of co-</a:t>
            </a:r>
            <a:r>
              <a:rPr lang="en-GB" i="1" dirty="0" err="1" smtClean="0"/>
              <a:t>amoxiclav</a:t>
            </a:r>
            <a:r>
              <a:rPr lang="en-GB" i="1" dirty="0" smtClean="0"/>
              <a:t>, and in children whose weight is less than 6kg (the lowest weight for which standard dosing instructions are available).  In these children, an alternative antibiotic should be considered if antibiotic treatment is felt to be indicated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18</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20</a:t>
            </a:fld>
            <a:endParaRPr lang="en-GB"/>
          </a:p>
        </p:txBody>
      </p:sp>
    </p:spTree>
    <p:extLst>
      <p:ext uri="{BB962C8B-B14F-4D97-AF65-F5344CB8AC3E}">
        <p14:creationId xmlns:p14="http://schemas.microsoft.com/office/powerpoint/2010/main" val="1491094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22</a:t>
            </a:fld>
            <a:endParaRPr lang="en-GB">
              <a:solidFill>
                <a:prstClr val="black"/>
              </a:solidFill>
            </a:endParaRPr>
          </a:p>
        </p:txBody>
      </p:sp>
    </p:spTree>
    <p:extLst>
      <p:ext uri="{BB962C8B-B14F-4D97-AF65-F5344CB8AC3E}">
        <p14:creationId xmlns:p14="http://schemas.microsoft.com/office/powerpoint/2010/main" val="4196247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r>
              <a:rPr lang="en-GB" smtClean="0"/>
              <a:t>We are not looking for children who just have a simple cough or cold whom clinicians are confident will get better by themselves.  Neither are we looking for children who are so unwell that they need immediate antibiotics or hospitalisation.  We are looking for children who are somewhere in between those two ends of the spectrum because these are the children we feel most uncertain about whether to prescribe antibiotics.</a:t>
            </a:r>
          </a:p>
        </p:txBody>
      </p:sp>
      <p:sp>
        <p:nvSpPr>
          <p:cNvPr id="29700" name="Slide Number Placeholder 3"/>
          <p:cNvSpPr>
            <a:spLocks noGrp="1"/>
          </p:cNvSpPr>
          <p:nvPr>
            <p:ph type="sldNum" sz="quarter" idx="5"/>
          </p:nvPr>
        </p:nvSpPr>
        <p:spPr bwMode="auto">
          <a:noFill/>
          <a:ln>
            <a:miter lim="800000"/>
            <a:headEnd/>
            <a:tailEnd/>
          </a:ln>
        </p:spPr>
        <p:txBody>
          <a:bodyPr/>
          <a:lstStyle/>
          <a:p>
            <a:fld id="{ECD444F1-B012-4040-8A5D-D45600A1365F}" type="slidenum">
              <a:rPr lang="en-GB"/>
              <a:pPr/>
              <a:t>2</a:t>
            </a:fld>
            <a:endParaRPr lang="en-GB"/>
          </a:p>
        </p:txBody>
      </p:sp>
    </p:spTree>
    <p:extLst>
      <p:ext uri="{BB962C8B-B14F-4D97-AF65-F5344CB8AC3E}">
        <p14:creationId xmlns:p14="http://schemas.microsoft.com/office/powerpoint/2010/main" val="3759030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4</a:t>
            </a:fld>
            <a:endParaRPr lang="en-GB"/>
          </a:p>
        </p:txBody>
      </p:sp>
    </p:spTree>
    <p:extLst>
      <p:ext uri="{BB962C8B-B14F-4D97-AF65-F5344CB8AC3E}">
        <p14:creationId xmlns:p14="http://schemas.microsoft.com/office/powerpoint/2010/main" val="984770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Please make sure your colleagues are aware of which patients we are looking for.</a:t>
            </a: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906456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Ideally, we would like you to recruit children on the same day as they present, but if they present later in the day, we would still be happy for you to recruit them the following day.  In those circumstances, please only complete our eligibility assessment form on the day that you see the child for their baseline assessment.  </a:t>
            </a: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831351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a:t>
            </a:r>
            <a:r>
              <a:rPr lang="en-US" dirty="0" err="1" smtClean="0"/>
              <a:t>summarises</a:t>
            </a:r>
            <a:r>
              <a:rPr lang="en-US" baseline="0" dirty="0" smtClean="0"/>
              <a:t> the activities and CRFs which you and the child’s parent/guardian will need to complete during the baseline appointment (day 1 of the study).  </a:t>
            </a:r>
          </a:p>
          <a:p>
            <a:endParaRPr lang="en-US" baseline="0" dirty="0" smtClean="0"/>
          </a:p>
          <a:p>
            <a:r>
              <a:rPr lang="en-US" baseline="0" dirty="0" smtClean="0"/>
              <a:t>The items in red will need to be done online.  The eligibility can initially be done on paper, but will eventually need to be entered on line.  The randomization must be done online at the time of entering the study.  If you are unable to access the online system please call the trial office ( 01865 617 842) and they can randomize on your behalf.</a:t>
            </a:r>
          </a:p>
          <a:p>
            <a:endParaRPr lang="en-US" baseline="0" dirty="0" smtClean="0"/>
          </a:p>
          <a:p>
            <a:r>
              <a:rPr lang="en-US" baseline="0" dirty="0" smtClean="0"/>
              <a:t>The study pack includes instructions on how to complete these and a prepaid envelopes.  </a:t>
            </a:r>
          </a:p>
          <a:p>
            <a:r>
              <a:rPr lang="en-US" baseline="0" dirty="0" smtClean="0"/>
              <a:t>Please remember to place an ID sticker on each form and on the diaries you give the parents.</a:t>
            </a:r>
          </a:p>
        </p:txBody>
      </p:sp>
      <p:sp>
        <p:nvSpPr>
          <p:cNvPr id="4" name="Slide Number Placeholder 3"/>
          <p:cNvSpPr>
            <a:spLocks noGrp="1"/>
          </p:cNvSpPr>
          <p:nvPr>
            <p:ph type="sldNum" sz="quarter" idx="10"/>
          </p:nvPr>
        </p:nvSpPr>
        <p:spPr/>
        <p:txBody>
          <a:bodyPr/>
          <a:lstStyle/>
          <a:p>
            <a:fld id="{67427AD4-6B6B-C44B-9903-F52FD5EFFDB5}" type="slidenum">
              <a:rPr lang="en-US" smtClean="0"/>
              <a:t>8</a:t>
            </a:fld>
            <a:endParaRPr lang="en-US"/>
          </a:p>
        </p:txBody>
      </p:sp>
    </p:spTree>
    <p:extLst>
      <p:ext uri="{BB962C8B-B14F-4D97-AF65-F5344CB8AC3E}">
        <p14:creationId xmlns:p14="http://schemas.microsoft.com/office/powerpoint/2010/main" val="1982449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study pack also contains</a:t>
            </a:r>
            <a:r>
              <a:rPr lang="en-GB" baseline="0" dirty="0" smtClean="0"/>
              <a:t> an armpit thermometer, which you can give to parents to measure their child’s temperature when they are at home.  If you like, please feel free to use this to measure the child’s temperature during the baseline appointment.  This might also be a good opportunity to show the parent and child how to use the thermometer.</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9</a:t>
            </a:fld>
            <a:endParaRPr lang="en-US"/>
          </a:p>
        </p:txBody>
      </p:sp>
    </p:spTree>
    <p:extLst>
      <p:ext uri="{BB962C8B-B14F-4D97-AF65-F5344CB8AC3E}">
        <p14:creationId xmlns:p14="http://schemas.microsoft.com/office/powerpoint/2010/main" val="2554224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a:t>
            </a:r>
            <a:r>
              <a:rPr lang="en-GB" baseline="0" dirty="0" smtClean="0"/>
              <a:t> tip which might save you time is to ask the parent and child to complete their contact information form and study questionnaires while you are preparing their study medication.  They can also look through the instructions in the front of the study diary which explain how to complete it.</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10</a:t>
            </a:fld>
            <a:endParaRPr lang="en-US"/>
          </a:p>
        </p:txBody>
      </p:sp>
    </p:spTree>
    <p:extLst>
      <p:ext uri="{BB962C8B-B14F-4D97-AF65-F5344CB8AC3E}">
        <p14:creationId xmlns:p14="http://schemas.microsoft.com/office/powerpoint/2010/main" val="2817170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Medication comes in dry powder</a:t>
            </a:r>
            <a:r>
              <a:rPr lang="en-GB" baseline="0" dirty="0" smtClean="0"/>
              <a:t> form.</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11</a:t>
            </a:fld>
            <a:endParaRPr lang="en-US"/>
          </a:p>
        </p:txBody>
      </p:sp>
    </p:spTree>
    <p:extLst>
      <p:ext uri="{BB962C8B-B14F-4D97-AF65-F5344CB8AC3E}">
        <p14:creationId xmlns:p14="http://schemas.microsoft.com/office/powerpoint/2010/main" val="512444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32DDA06-457F-A545-BD5A-84C2187109F3}" type="datetimeFigureOut">
              <a:rPr lang="en-US" smtClean="0"/>
              <a:t>9/5/2016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32DDA06-457F-A545-BD5A-84C2187109F3}" type="datetimeFigureOut">
              <a:rPr lang="en-US" smtClean="0"/>
              <a:t>9/5/2016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DDA06-457F-A545-BD5A-84C2187109F3}" type="datetimeFigureOut">
              <a:rPr lang="en-US" smtClean="0"/>
              <a:t>9/5/2016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DDA06-457F-A545-BD5A-84C2187109F3}" type="datetimeFigureOut">
              <a:rPr lang="en-US" smtClean="0"/>
              <a:t>9/5/2016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427DE-9285-8E4F-904E-D78EAED924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rchie.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youtu.be/QXtPF_cAryA" TargetMode="External"/><Relationship Id="rId7" Type="http://schemas.openxmlformats.org/officeDocument/2006/relationships/hyperlink" Target="http://youtu.be/AEE3l3jU29c"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youtu.be/Q1PPU3KWOF8" TargetMode="External"/><Relationship Id="rId5" Type="http://schemas.openxmlformats.org/officeDocument/2006/relationships/hyperlink" Target="http://youtu.be/t83wbNV1zkU" TargetMode="External"/><Relationship Id="rId4" Type="http://schemas.openxmlformats.org/officeDocument/2006/relationships/hyperlink" Target="http://youtu.be/kcBnJfTQ4gA"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hyperlink" Target="mailto:archie@phc.ox.ac.uk"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rchi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976542"/>
            <a:ext cx="7772400" cy="1908126"/>
          </a:xfrm>
        </p:spPr>
        <p:txBody>
          <a:bodyPr>
            <a:normAutofit fontScale="90000"/>
          </a:bodyPr>
          <a:lstStyle/>
          <a:p>
            <a:pPr eaLnBrk="1" hangingPunct="1"/>
            <a:r>
              <a:rPr lang="en-GB" sz="3600" dirty="0" smtClean="0"/>
              <a:t>The early use of </a:t>
            </a:r>
            <a:r>
              <a:rPr lang="en-GB" sz="3600" dirty="0" smtClean="0">
                <a:solidFill>
                  <a:srgbClr val="FF0000"/>
                </a:solidFill>
              </a:rPr>
              <a:t>A</a:t>
            </a:r>
            <a:r>
              <a:rPr lang="en-GB" sz="3600" dirty="0" smtClean="0"/>
              <a:t>ntibiotics in at </a:t>
            </a:r>
            <a:r>
              <a:rPr lang="en-GB" sz="3600" dirty="0" smtClean="0">
                <a:solidFill>
                  <a:srgbClr val="FF0000"/>
                </a:solidFill>
              </a:rPr>
              <a:t>R</a:t>
            </a:r>
            <a:r>
              <a:rPr lang="en-GB" sz="3600" dirty="0" smtClean="0"/>
              <a:t>isk </a:t>
            </a:r>
            <a:r>
              <a:rPr lang="en-GB" sz="3600" dirty="0" err="1" smtClean="0">
                <a:solidFill>
                  <a:srgbClr val="FF0000"/>
                </a:solidFill>
              </a:rPr>
              <a:t>CH</a:t>
            </a:r>
            <a:r>
              <a:rPr lang="en-GB" sz="3600" dirty="0" err="1" smtClean="0"/>
              <a:t>ildren</a:t>
            </a:r>
            <a:r>
              <a:rPr lang="en-GB" sz="3600" dirty="0" smtClean="0"/>
              <a:t> with </a:t>
            </a:r>
            <a:r>
              <a:rPr lang="en-GB" sz="3600" dirty="0" err="1" smtClean="0">
                <a:solidFill>
                  <a:srgbClr val="FF0000"/>
                </a:solidFill>
              </a:rPr>
              <a:t>I</a:t>
            </a:r>
            <a:r>
              <a:rPr lang="en-GB" sz="3600" dirty="0" err="1" smtClean="0"/>
              <a:t>nflu</a:t>
            </a:r>
            <a:r>
              <a:rPr lang="en-GB" sz="3600" dirty="0" err="1" smtClean="0">
                <a:solidFill>
                  <a:srgbClr val="FF0000"/>
                </a:solidFill>
              </a:rPr>
              <a:t>E</a:t>
            </a:r>
            <a:r>
              <a:rPr lang="en-GB" sz="3600" dirty="0" err="1" smtClean="0"/>
              <a:t>nza</a:t>
            </a:r>
            <a:r>
              <a:rPr lang="en-GB" sz="3600" dirty="0" smtClean="0"/>
              <a:t/>
            </a:r>
            <a:br>
              <a:rPr lang="en-GB" sz="3600" dirty="0" smtClean="0"/>
            </a:br>
            <a:r>
              <a:rPr lang="en-GB" sz="3100" dirty="0" smtClean="0">
                <a:solidFill>
                  <a:srgbClr val="FF0000"/>
                </a:solidFill>
              </a:rPr>
              <a:t>www.archiestudy.com</a:t>
            </a:r>
            <a:br>
              <a:rPr lang="en-GB" sz="3100" dirty="0" smtClean="0">
                <a:solidFill>
                  <a:srgbClr val="FF0000"/>
                </a:solidFill>
              </a:rPr>
            </a:br>
            <a:r>
              <a:rPr lang="en-GB" sz="3100" dirty="0" smtClean="0">
                <a:solidFill>
                  <a:srgbClr val="FF0000"/>
                </a:solidFill>
              </a:rPr>
              <a:t>Twitter: @</a:t>
            </a:r>
            <a:r>
              <a:rPr lang="en-GB" sz="3100" dirty="0" err="1" smtClean="0">
                <a:solidFill>
                  <a:srgbClr val="FF0000"/>
                </a:solidFill>
              </a:rPr>
              <a:t>archiestudy</a:t>
            </a:r>
            <a:endParaRPr lang="en-GB" sz="3100" dirty="0" smtClean="0">
              <a:solidFill>
                <a:srgbClr val="FF0000"/>
              </a:solidFill>
            </a:endParaRPr>
          </a:p>
        </p:txBody>
      </p:sp>
      <p:sp>
        <p:nvSpPr>
          <p:cNvPr id="15363" name="Subtitle 2"/>
          <p:cNvSpPr>
            <a:spLocks noGrp="1"/>
          </p:cNvSpPr>
          <p:nvPr>
            <p:ph type="subTitle" idx="1"/>
          </p:nvPr>
        </p:nvSpPr>
        <p:spPr>
          <a:xfrm>
            <a:off x="1229734" y="5130920"/>
            <a:ext cx="6600596" cy="1752600"/>
          </a:xfrm>
        </p:spPr>
        <p:txBody>
          <a:bodyPr>
            <a:normAutofit/>
          </a:bodyPr>
          <a:lstStyle/>
          <a:p>
            <a:pPr eaLnBrk="1" hangingPunct="1"/>
            <a:r>
              <a:rPr lang="en-GB" sz="2800" b="1" dirty="0" smtClean="0">
                <a:solidFill>
                  <a:schemeClr val="tx1"/>
                </a:solidFill>
              </a:rPr>
              <a:t>Chief Investigator: Dr Kay Wang</a:t>
            </a:r>
          </a:p>
          <a:p>
            <a:pPr eaLnBrk="1" hangingPunct="1"/>
            <a:r>
              <a:rPr lang="en-GB" sz="2800" b="1" dirty="0" smtClean="0">
                <a:solidFill>
                  <a:schemeClr val="tx1"/>
                </a:solidFill>
              </a:rPr>
              <a:t>Senior Trial Manager: Tricia Carver</a:t>
            </a:r>
          </a:p>
          <a:p>
            <a:pPr eaLnBrk="1" hangingPunct="1"/>
            <a:r>
              <a:rPr lang="en-GB" sz="2800" b="1" dirty="0" smtClean="0">
                <a:solidFill>
                  <a:schemeClr val="tx1"/>
                </a:solidFill>
              </a:rPr>
              <a:t>Assistant Trial Manager: Sharon Tonner</a:t>
            </a:r>
          </a:p>
        </p:txBody>
      </p:sp>
      <p:pic>
        <p:nvPicPr>
          <p:cNvPr id="15364" name="Picture 4" descr="oxford_university_logo.jpg"/>
          <p:cNvPicPr>
            <a:picLocks noChangeAspect="1"/>
          </p:cNvPicPr>
          <p:nvPr/>
        </p:nvPicPr>
        <p:blipFill>
          <a:blip r:embed="rId3" cstate="print"/>
          <a:srcRect/>
          <a:stretch>
            <a:fillRect/>
          </a:stretch>
        </p:blipFill>
        <p:spPr bwMode="auto">
          <a:xfrm>
            <a:off x="7748138" y="92848"/>
            <a:ext cx="1051375" cy="1051374"/>
          </a:xfrm>
          <a:prstGeom prst="rect">
            <a:avLst/>
          </a:prstGeom>
          <a:noFill/>
          <a:ln w="9525">
            <a:noFill/>
            <a:miter lim="800000"/>
            <a:headEnd/>
            <a:tailEnd/>
          </a:ln>
        </p:spPr>
      </p:pic>
      <p:pic>
        <p:nvPicPr>
          <p:cNvPr id="15365" name="Picture 5" descr="NIHR_logo.jpg"/>
          <p:cNvPicPr>
            <a:picLocks noChangeAspect="1"/>
          </p:cNvPicPr>
          <p:nvPr/>
        </p:nvPicPr>
        <p:blipFill>
          <a:blip r:embed="rId4" cstate="print"/>
          <a:srcRect/>
          <a:stretch>
            <a:fillRect/>
          </a:stretch>
        </p:blipFill>
        <p:spPr bwMode="auto">
          <a:xfrm>
            <a:off x="242278" y="181305"/>
            <a:ext cx="2170347" cy="751964"/>
          </a:xfrm>
          <a:prstGeom prst="rect">
            <a:avLst/>
          </a:prstGeom>
          <a:noFill/>
          <a:ln w="9525">
            <a:noFill/>
            <a:miter lim="800000"/>
            <a:headEnd/>
            <a:tailEnd/>
          </a:ln>
        </p:spPr>
      </p:pic>
      <p:pic>
        <p:nvPicPr>
          <p:cNvPr id="15366" name="Picture 6" descr="cid:36285D8A-02C3-4E69-85AA-7D4DBE1AA0AA"/>
          <p:cNvPicPr>
            <a:picLocks noChangeAspect="1" noChangeArrowheads="1"/>
          </p:cNvPicPr>
          <p:nvPr/>
        </p:nvPicPr>
        <p:blipFill>
          <a:blip r:embed="rId5" cstate="print"/>
          <a:srcRect/>
          <a:stretch>
            <a:fillRect/>
          </a:stretch>
        </p:blipFill>
        <p:spPr bwMode="auto">
          <a:xfrm>
            <a:off x="2164545" y="1452443"/>
            <a:ext cx="4698589" cy="15315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2</a:t>
            </a:r>
            <a:endParaRPr lang="en-US" dirty="0"/>
          </a:p>
        </p:txBody>
      </p:sp>
      <p:sp>
        <p:nvSpPr>
          <p:cNvPr id="3" name="Content Placeholder 2"/>
          <p:cNvSpPr>
            <a:spLocks noGrp="1"/>
          </p:cNvSpPr>
          <p:nvPr>
            <p:ph idx="1"/>
          </p:nvPr>
        </p:nvSpPr>
        <p:spPr>
          <a:xfrm>
            <a:off x="457200" y="1477808"/>
            <a:ext cx="8229600" cy="4525963"/>
          </a:xfrm>
        </p:spPr>
        <p:txBody>
          <a:bodyPr>
            <a:normAutofit/>
          </a:bodyPr>
          <a:lstStyle/>
          <a:p>
            <a:r>
              <a:rPr lang="en-US" dirty="0" smtClean="0"/>
              <a:t>While you prepare the child’s study medication, ask the parent and child to:</a:t>
            </a:r>
          </a:p>
          <a:p>
            <a:pPr lvl="1"/>
            <a:r>
              <a:rPr lang="en-US" dirty="0" smtClean="0"/>
              <a:t>Complete the </a:t>
            </a:r>
            <a:r>
              <a:rPr lang="en-US" dirty="0" smtClean="0">
                <a:solidFill>
                  <a:srgbClr val="FF0000"/>
                </a:solidFill>
              </a:rPr>
              <a:t>contact information form</a:t>
            </a:r>
          </a:p>
          <a:p>
            <a:pPr lvl="1"/>
            <a:r>
              <a:rPr lang="en-US" dirty="0" smtClean="0"/>
              <a:t>Complete the study </a:t>
            </a:r>
            <a:r>
              <a:rPr lang="en-US" dirty="0" smtClean="0">
                <a:solidFill>
                  <a:srgbClr val="FF0000"/>
                </a:solidFill>
              </a:rPr>
              <a:t>questionnaires</a:t>
            </a:r>
          </a:p>
          <a:p>
            <a:pPr lvl="1"/>
            <a:r>
              <a:rPr lang="en-US" dirty="0" smtClean="0"/>
              <a:t>Look through the </a:t>
            </a:r>
            <a:r>
              <a:rPr lang="en-US" dirty="0">
                <a:solidFill>
                  <a:srgbClr val="FF0000"/>
                </a:solidFill>
              </a:rPr>
              <a:t>D</a:t>
            </a:r>
            <a:r>
              <a:rPr lang="en-US" dirty="0" smtClean="0">
                <a:solidFill>
                  <a:srgbClr val="FF0000"/>
                </a:solidFill>
              </a:rPr>
              <a:t>iary – Instructions and Overview</a:t>
            </a:r>
          </a:p>
          <a:p>
            <a:endParaRPr lang="en-US" dirty="0" smtClean="0"/>
          </a:p>
          <a:p>
            <a:pPr lvl="1"/>
            <a:endParaRPr lang="en-US" dirty="0" smtClean="0"/>
          </a:p>
        </p:txBody>
      </p:sp>
      <p:pic>
        <p:nvPicPr>
          <p:cNvPr id="4" name="Picture 3" descr="reading-parent-child.jpeg"/>
          <p:cNvPicPr>
            <a:picLocks noChangeAspect="1"/>
          </p:cNvPicPr>
          <p:nvPr/>
        </p:nvPicPr>
        <p:blipFill>
          <a:blip r:embed="rId3"/>
          <a:srcRect/>
          <a:stretch>
            <a:fillRect/>
          </a:stretch>
        </p:blipFill>
        <p:spPr bwMode="auto">
          <a:xfrm>
            <a:off x="3302992" y="4266444"/>
            <a:ext cx="2174683" cy="22817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Study medication </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Co-</a:t>
            </a:r>
            <a:r>
              <a:rPr lang="en-US" dirty="0" err="1" smtClean="0"/>
              <a:t>amoxiclav</a:t>
            </a:r>
            <a:r>
              <a:rPr lang="en-US" dirty="0" smtClean="0"/>
              <a:t> 400/57 or matching placebo</a:t>
            </a:r>
          </a:p>
          <a:p>
            <a:r>
              <a:rPr lang="en-US" dirty="0" err="1" smtClean="0"/>
              <a:t>Randomisation</a:t>
            </a:r>
            <a:r>
              <a:rPr lang="en-US" dirty="0" smtClean="0"/>
              <a:t> system accessible via website</a:t>
            </a:r>
          </a:p>
          <a:p>
            <a:r>
              <a:rPr lang="en-US" dirty="0" smtClean="0"/>
              <a:t>Key instructions for parents:</a:t>
            </a:r>
          </a:p>
          <a:p>
            <a:pPr lvl="1"/>
            <a:r>
              <a:rPr lang="en-US" dirty="0" smtClean="0"/>
              <a:t>Keep medication refrigerated once reconstituted</a:t>
            </a:r>
          </a:p>
          <a:p>
            <a:pPr lvl="1"/>
            <a:r>
              <a:rPr lang="en-US" dirty="0" smtClean="0"/>
              <a:t>Give first dose as soon as possible (consider during baseline appointment)</a:t>
            </a:r>
          </a:p>
          <a:p>
            <a:pPr lvl="1"/>
            <a:r>
              <a:rPr lang="en-US" dirty="0" smtClean="0"/>
              <a:t>Can repeat dose if child vomits within 30 minutes of dose</a:t>
            </a:r>
          </a:p>
          <a:p>
            <a:pPr lvl="1"/>
            <a:r>
              <a:rPr lang="en-US" dirty="0" smtClean="0"/>
              <a:t>Give child maximum of 10 doses</a:t>
            </a:r>
          </a:p>
          <a:p>
            <a:pPr lvl="1"/>
            <a:r>
              <a:rPr lang="en-US" dirty="0" smtClean="0"/>
              <a:t>Discard leftover medication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Data Entry</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Eligibility assessment – entered at </a:t>
            </a:r>
            <a:r>
              <a:rPr lang="en-US" dirty="0" smtClean="0">
                <a:hlinkClick r:id="rId3"/>
              </a:rPr>
              <a:t>www.archie.com</a:t>
            </a:r>
            <a:endParaRPr lang="en-US" dirty="0" smtClean="0"/>
          </a:p>
          <a:p>
            <a:pPr marL="0" indent="0">
              <a:buNone/>
            </a:pPr>
            <a:endParaRPr lang="en-US" dirty="0"/>
          </a:p>
          <a:p>
            <a:r>
              <a:rPr lang="en-US" dirty="0" smtClean="0"/>
              <a:t>Randomization – online via </a:t>
            </a:r>
            <a:r>
              <a:rPr lang="en-US" dirty="0" err="1" smtClean="0"/>
              <a:t>Sortition</a:t>
            </a:r>
            <a:endParaRPr lang="en-US" dirty="0" smtClean="0"/>
          </a:p>
          <a:p>
            <a:endParaRPr lang="en-US" dirty="0"/>
          </a:p>
          <a:p>
            <a:r>
              <a:rPr lang="en-US" dirty="0" smtClean="0"/>
              <a:t>Baseline, Follow Up &amp; Safety – paper CRF’s posted to Oxford for data entry</a:t>
            </a:r>
            <a:endParaRPr lang="en-US" dirty="0"/>
          </a:p>
        </p:txBody>
      </p:sp>
      <p:pic>
        <p:nvPicPr>
          <p:cNvPr id="4" name="Picture 6" descr="cid:36285D8A-02C3-4E69-85AA-7D4DBE1AA0AA"/>
          <p:cNvPicPr>
            <a:picLocks noChangeAspect="1" noChangeArrowheads="1"/>
          </p:cNvPicPr>
          <p:nvPr/>
        </p:nvPicPr>
        <p:blipFill>
          <a:blip r:embed="rId4"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2143054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Follow-up assessments</a:t>
            </a:r>
            <a:endParaRPr lang="en-US" dirty="0"/>
          </a:p>
        </p:txBody>
      </p:sp>
      <p:sp>
        <p:nvSpPr>
          <p:cNvPr id="3" name="Content Placeholder 2"/>
          <p:cNvSpPr>
            <a:spLocks noGrp="1"/>
          </p:cNvSpPr>
          <p:nvPr>
            <p:ph idx="1"/>
          </p:nvPr>
        </p:nvSpPr>
        <p:spPr/>
        <p:txBody>
          <a:bodyPr/>
          <a:lstStyle/>
          <a:p>
            <a:r>
              <a:rPr lang="en-US" dirty="0" smtClean="0"/>
              <a:t>Telephone follow-ups</a:t>
            </a:r>
          </a:p>
          <a:p>
            <a:pPr lvl="1"/>
            <a:r>
              <a:rPr lang="en-US" dirty="0" smtClean="0"/>
              <a:t>Week 1 (day 7 to 10)</a:t>
            </a:r>
          </a:p>
          <a:p>
            <a:pPr lvl="1"/>
            <a:r>
              <a:rPr lang="en-US" dirty="0" smtClean="0"/>
              <a:t>Week 2 (day 14 to 17)</a:t>
            </a:r>
          </a:p>
          <a:p>
            <a:pPr lvl="1"/>
            <a:endParaRPr lang="en-US" dirty="0" smtClean="0"/>
          </a:p>
          <a:p>
            <a:r>
              <a:rPr lang="en-US" dirty="0" smtClean="0"/>
              <a:t>Objectives</a:t>
            </a:r>
          </a:p>
          <a:p>
            <a:pPr lvl="1"/>
            <a:r>
              <a:rPr lang="en-US" dirty="0" smtClean="0"/>
              <a:t>Safety monitoring</a:t>
            </a:r>
          </a:p>
          <a:p>
            <a:pPr lvl="1"/>
            <a:r>
              <a:rPr lang="en-US" dirty="0" smtClean="0"/>
              <a:t>Reminders to complete and return diaries</a:t>
            </a:r>
          </a:p>
          <a:p>
            <a:pPr lvl="1"/>
            <a:r>
              <a:rPr lang="en-US" dirty="0" smtClean="0"/>
              <a:t>(Consent for additional throat swabs)</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861703"/>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Reporting</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Common side effects (diarrhoea, thrush, vomiting, nausea) that are clinically mild/moderate do not require reporting. Severe side effects do</a:t>
            </a:r>
          </a:p>
          <a:p>
            <a:pPr lvl="1">
              <a:buFont typeface="Arial" panose="020B0604020202020204" pitchFamily="34" charset="0"/>
              <a:buChar char="•"/>
            </a:pPr>
            <a:endParaRPr lang="en-US" dirty="0"/>
          </a:p>
          <a:p>
            <a:pPr lvl="1">
              <a:buFont typeface="Arial" panose="020B0604020202020204" pitchFamily="34" charset="0"/>
              <a:buChar char="•"/>
            </a:pPr>
            <a:r>
              <a:rPr lang="en-US" dirty="0" smtClean="0"/>
              <a:t>Usual Safety reporting otherwise applies e.g. an overnight stay in hospital requires an SAE report. </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3608878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Follow-up throat swabs (optional)</a:t>
            </a:r>
            <a:endParaRPr lang="en-GB" dirty="0"/>
          </a:p>
        </p:txBody>
      </p:sp>
      <p:sp>
        <p:nvSpPr>
          <p:cNvPr id="3" name="Content Placeholder 2"/>
          <p:cNvSpPr>
            <a:spLocks noGrp="1"/>
          </p:cNvSpPr>
          <p:nvPr>
            <p:ph idx="1"/>
          </p:nvPr>
        </p:nvSpPr>
        <p:spPr>
          <a:xfrm>
            <a:off x="198908" y="5339525"/>
            <a:ext cx="8229600" cy="1321111"/>
          </a:xfrm>
        </p:spPr>
        <p:txBody>
          <a:bodyPr>
            <a:normAutofit fontScale="92500" lnSpcReduction="10000"/>
          </a:bodyPr>
          <a:lstStyle/>
          <a:p>
            <a:r>
              <a:rPr lang="en-GB" sz="2800" dirty="0" smtClean="0"/>
              <a:t>3, 6 and 12 months (+/- 2 weeks)</a:t>
            </a:r>
          </a:p>
          <a:p>
            <a:pPr lvl="0"/>
            <a:r>
              <a:rPr lang="en-GB" sz="2800" dirty="0" smtClean="0"/>
              <a:t>Study team will </a:t>
            </a:r>
            <a:r>
              <a:rPr lang="en-GB" sz="2800" dirty="0">
                <a:solidFill>
                  <a:prstClr val="black"/>
                </a:solidFill>
              </a:rPr>
              <a:t>send </a:t>
            </a:r>
            <a:r>
              <a:rPr lang="en-GB" sz="2800" dirty="0" smtClean="0">
                <a:solidFill>
                  <a:prstClr val="black"/>
                </a:solidFill>
              </a:rPr>
              <a:t>swab extra swab kits and </a:t>
            </a:r>
            <a:r>
              <a:rPr lang="en-GB" sz="2800" dirty="0" smtClean="0"/>
              <a:t>remind you to contact patient when swabs are due</a:t>
            </a:r>
          </a:p>
        </p:txBody>
      </p:sp>
      <p:pic>
        <p:nvPicPr>
          <p:cNvPr id="4" name="Picture 3"/>
          <p:cNvPicPr>
            <a:picLocks noChangeAspect="1"/>
          </p:cNvPicPr>
          <p:nvPr/>
        </p:nvPicPr>
        <p:blipFill>
          <a:blip r:embed="rId3"/>
          <a:stretch>
            <a:fillRect/>
          </a:stretch>
        </p:blipFill>
        <p:spPr>
          <a:xfrm>
            <a:off x="1979281" y="1371600"/>
            <a:ext cx="5502709" cy="3691258"/>
          </a:xfrm>
          <a:prstGeom prst="rect">
            <a:avLst/>
          </a:prstGeom>
        </p:spPr>
      </p:pic>
    </p:spTree>
    <p:extLst>
      <p:ext uri="{BB962C8B-B14F-4D97-AF65-F5344CB8AC3E}">
        <p14:creationId xmlns:p14="http://schemas.microsoft.com/office/powerpoint/2010/main" val="4109914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p:cNvSpPr txBox="1"/>
          <p:nvPr/>
        </p:nvSpPr>
        <p:spPr>
          <a:xfrm>
            <a:off x="4598461" y="3379917"/>
            <a:ext cx="4463754" cy="830997"/>
          </a:xfrm>
          <a:prstGeom prst="rect">
            <a:avLst/>
          </a:prstGeom>
          <a:noFill/>
          <a:ln w="25400">
            <a:solidFill>
              <a:srgbClr val="FF0000"/>
            </a:solidFill>
          </a:ln>
        </p:spPr>
        <p:txBody>
          <a:bodyPr wrap="square" rtlCol="0">
            <a:spAutoFit/>
          </a:bodyPr>
          <a:lstStyle/>
          <a:p>
            <a:r>
              <a:rPr lang="en-US" sz="2400" dirty="0" smtClean="0"/>
              <a:t>Medical notes review (all children)</a:t>
            </a:r>
          </a:p>
          <a:p>
            <a:r>
              <a:rPr lang="en-US" sz="2400" dirty="0" smtClean="0"/>
              <a:t>Follow-up throat swabs (optional)</a:t>
            </a:r>
            <a:endParaRPr lang="en-US" sz="2400" dirty="0"/>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8" name="Up Arrow 27"/>
          <p:cNvSpPr/>
          <p:nvPr/>
        </p:nvSpPr>
        <p:spPr>
          <a:xfrm>
            <a:off x="8417436" y="2648653"/>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Outcome</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Re-consultation within 28 days of study entry</a:t>
            </a:r>
          </a:p>
          <a:p>
            <a:pPr lvl="1">
              <a:buFont typeface="Arial" panose="020B0604020202020204" pitchFamily="34" charset="0"/>
              <a:buChar char="•"/>
            </a:pPr>
            <a:endParaRPr lang="en-US" dirty="0"/>
          </a:p>
          <a:p>
            <a:pPr lvl="1">
              <a:buFont typeface="Arial" panose="020B0604020202020204" pitchFamily="34" charset="0"/>
              <a:buChar char="•"/>
            </a:pPr>
            <a:r>
              <a:rPr lang="en-US" dirty="0" smtClean="0"/>
              <a:t>Extracted from Medical Notes at GP surgery 3m+ from study entry. </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2103527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FAQ- </a:t>
            </a:r>
            <a:r>
              <a:rPr lang="en-US" dirty="0" err="1" smtClean="0"/>
              <a:t>reconsultation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
        <p:nvSpPr>
          <p:cNvPr id="6" name="Content Placeholder 2"/>
          <p:cNvSpPr>
            <a:spLocks noGrp="1"/>
          </p:cNvSpPr>
          <p:nvPr>
            <p:ph idx="1"/>
          </p:nvPr>
        </p:nvSpPr>
        <p:spPr>
          <a:xfrm>
            <a:off x="457200" y="1417320"/>
            <a:ext cx="8229600" cy="4271187"/>
          </a:xfrm>
        </p:spPr>
        <p:txBody>
          <a:bodyPr>
            <a:normAutofit lnSpcReduction="10000"/>
          </a:bodyPr>
          <a:lstStyle/>
          <a:p>
            <a:pPr marL="0" indent="0">
              <a:buNone/>
            </a:pPr>
            <a:r>
              <a:rPr lang="en-GB" sz="2400" dirty="0" smtClean="0"/>
              <a:t>Q: What </a:t>
            </a:r>
            <a:r>
              <a:rPr lang="en-GB" sz="2400" dirty="0"/>
              <a:t>is the procedure if a </a:t>
            </a:r>
            <a:r>
              <a:rPr lang="en-GB" sz="2400" dirty="0" smtClean="0"/>
              <a:t>child </a:t>
            </a:r>
            <a:r>
              <a:rPr lang="en-GB" sz="2400" dirty="0" err="1" smtClean="0"/>
              <a:t>reconsults</a:t>
            </a:r>
            <a:r>
              <a:rPr lang="en-GB" sz="2400" dirty="0" smtClean="0"/>
              <a:t> because </a:t>
            </a:r>
            <a:r>
              <a:rPr lang="en-GB" sz="2400" dirty="0"/>
              <a:t>they are unwell </a:t>
            </a:r>
            <a:r>
              <a:rPr lang="en-GB" sz="2400" dirty="0" smtClean="0"/>
              <a:t>while they are still </a:t>
            </a:r>
            <a:r>
              <a:rPr lang="en-GB" sz="2400" dirty="0"/>
              <a:t>taking their study medication</a:t>
            </a:r>
            <a:r>
              <a:rPr lang="en-GB" sz="2400" dirty="0" smtClean="0"/>
              <a:t>?</a:t>
            </a:r>
          </a:p>
          <a:p>
            <a:pPr marL="0" indent="0">
              <a:buNone/>
            </a:pPr>
            <a:endParaRPr lang="en-GB" sz="2000" dirty="0"/>
          </a:p>
          <a:p>
            <a:pPr marL="0" indent="0">
              <a:buNone/>
            </a:pPr>
            <a:r>
              <a:rPr lang="en-GB" sz="2400" i="1" dirty="0" smtClean="0"/>
              <a:t>A: The </a:t>
            </a:r>
            <a:r>
              <a:rPr lang="en-GB" sz="2400" i="1" dirty="0"/>
              <a:t>clinician should assess </a:t>
            </a:r>
            <a:r>
              <a:rPr lang="en-GB" sz="2400" i="1" dirty="0" smtClean="0"/>
              <a:t>and </a:t>
            </a:r>
            <a:r>
              <a:rPr lang="en-GB" sz="2400" i="1" dirty="0"/>
              <a:t>manage </a:t>
            </a:r>
            <a:r>
              <a:rPr lang="en-GB" sz="2400" i="1" dirty="0" smtClean="0"/>
              <a:t>the child </a:t>
            </a:r>
            <a:r>
              <a:rPr lang="en-GB" sz="2400" i="1" dirty="0"/>
              <a:t>as they would based on their usual clinical practice.  </a:t>
            </a:r>
            <a:r>
              <a:rPr lang="en-GB" sz="2400" i="1" dirty="0" smtClean="0"/>
              <a:t>This may include issuing a prescription for antibiotics if </a:t>
            </a:r>
            <a:r>
              <a:rPr lang="en-GB" sz="2400" i="1" dirty="0"/>
              <a:t>the </a:t>
            </a:r>
            <a:r>
              <a:rPr lang="en-GB" sz="2400" i="1" dirty="0" smtClean="0"/>
              <a:t>clinician </a:t>
            </a:r>
            <a:r>
              <a:rPr lang="en-GB" sz="2400" i="1" dirty="0"/>
              <a:t>considers </a:t>
            </a:r>
            <a:r>
              <a:rPr lang="en-GB" sz="2400" i="1" dirty="0" smtClean="0"/>
              <a:t>that antibiotic treatment is </a:t>
            </a:r>
            <a:r>
              <a:rPr lang="en-GB" sz="2400" i="1" dirty="0"/>
              <a:t>indicated. </a:t>
            </a:r>
            <a:r>
              <a:rPr lang="en-GB" sz="2400" i="1" dirty="0" smtClean="0"/>
              <a:t>The </a:t>
            </a:r>
            <a:r>
              <a:rPr lang="en-GB" sz="2400" i="1" dirty="0"/>
              <a:t>BNF states that the standard dose of co-</a:t>
            </a:r>
            <a:r>
              <a:rPr lang="en-GB" sz="2400" i="1" dirty="0" err="1"/>
              <a:t>amoxiclav</a:t>
            </a:r>
            <a:r>
              <a:rPr lang="en-GB" sz="2400" i="1" dirty="0"/>
              <a:t> </a:t>
            </a:r>
            <a:r>
              <a:rPr lang="en-GB" sz="2400" i="1" dirty="0" smtClean="0"/>
              <a:t>can </a:t>
            </a:r>
            <a:r>
              <a:rPr lang="en-GB" sz="2400" i="1" dirty="0"/>
              <a:t>be </a:t>
            </a:r>
            <a:r>
              <a:rPr lang="en-GB" sz="2400" i="1" dirty="0" smtClean="0"/>
              <a:t>doubled* </a:t>
            </a:r>
            <a:r>
              <a:rPr lang="en-GB" sz="2400" i="1" dirty="0"/>
              <a:t>when treating severe </a:t>
            </a:r>
            <a:r>
              <a:rPr lang="en-GB" sz="2400" i="1" dirty="0" smtClean="0"/>
              <a:t>infections. The study medication dosing regimen in ARCHIE is based on the BNF standard dosing regimen.  The child can therefore continue taking their study medication unless there is a reason to stop it (e.g. suspected allergic reaction).</a:t>
            </a:r>
            <a:endParaRPr lang="en-US" sz="2400" i="1" dirty="0"/>
          </a:p>
        </p:txBody>
      </p:sp>
      <p:sp>
        <p:nvSpPr>
          <p:cNvPr id="3" name="TextBox 2"/>
          <p:cNvSpPr txBox="1"/>
          <p:nvPr/>
        </p:nvSpPr>
        <p:spPr>
          <a:xfrm>
            <a:off x="457200" y="5670192"/>
            <a:ext cx="5955030" cy="738664"/>
          </a:xfrm>
          <a:prstGeom prst="rect">
            <a:avLst/>
          </a:prstGeom>
          <a:noFill/>
        </p:spPr>
        <p:txBody>
          <a:bodyPr wrap="square" rtlCol="0">
            <a:spAutoFit/>
          </a:bodyPr>
          <a:lstStyle/>
          <a:p>
            <a:pPr>
              <a:defRPr/>
            </a:pPr>
            <a:r>
              <a:rPr lang="en-GB" sz="1400" dirty="0" smtClean="0"/>
              <a:t>*</a:t>
            </a:r>
            <a:r>
              <a:rPr lang="en-GB" sz="1400" i="1" dirty="0" smtClean="0"/>
              <a:t>caution advised in </a:t>
            </a:r>
            <a:r>
              <a:rPr lang="en-GB" sz="1400" i="1" dirty="0"/>
              <a:t>children with underlying conditions which may compromise the excretion or metabolism of co-</a:t>
            </a:r>
            <a:r>
              <a:rPr lang="en-GB" sz="1400" i="1" dirty="0" err="1"/>
              <a:t>amoxiclav</a:t>
            </a:r>
            <a:r>
              <a:rPr lang="en-GB" sz="1400" i="1" dirty="0"/>
              <a:t>, and in children </a:t>
            </a:r>
            <a:r>
              <a:rPr lang="en-GB" sz="1400" i="1" dirty="0" smtClean="0"/>
              <a:t>weighting less </a:t>
            </a:r>
            <a:r>
              <a:rPr lang="en-GB" sz="1400" i="1" dirty="0"/>
              <a:t>than </a:t>
            </a:r>
            <a:r>
              <a:rPr lang="en-GB" sz="1400" i="1" dirty="0" smtClean="0"/>
              <a:t>6kg.  </a:t>
            </a:r>
            <a:r>
              <a:rPr lang="en-GB" sz="1400" i="1" dirty="0"/>
              <a:t>In these children, an alternative antibiotic should be </a:t>
            </a:r>
            <a:r>
              <a:rPr lang="en-GB" sz="1400" i="1" dirty="0" smtClean="0"/>
              <a:t>considered.</a:t>
            </a:r>
            <a:endParaRPr lang="en-GB" dirty="0"/>
          </a:p>
        </p:txBody>
      </p:sp>
    </p:spTree>
    <p:extLst>
      <p:ext uri="{BB962C8B-B14F-4D97-AF65-F5344CB8AC3E}">
        <p14:creationId xmlns:p14="http://schemas.microsoft.com/office/powerpoint/2010/main" val="3774157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a:t>
            </a:r>
            <a:endParaRPr lang="en-US" dirty="0"/>
          </a:p>
        </p:txBody>
      </p:sp>
      <p:sp>
        <p:nvSpPr>
          <p:cNvPr id="3" name="Content Placeholder 2"/>
          <p:cNvSpPr>
            <a:spLocks noGrp="1"/>
          </p:cNvSpPr>
          <p:nvPr>
            <p:ph idx="1"/>
          </p:nvPr>
        </p:nvSpPr>
        <p:spPr/>
        <p:txBody>
          <a:bodyPr/>
          <a:lstStyle/>
          <a:p>
            <a:r>
              <a:rPr lang="en-US" dirty="0" smtClean="0"/>
              <a:t>Service support costs </a:t>
            </a:r>
          </a:p>
          <a:p>
            <a:pPr lvl="1"/>
            <a:r>
              <a:rPr lang="en-US" i="1" dirty="0" smtClean="0">
                <a:solidFill>
                  <a:srgbClr val="FF0000"/>
                </a:solidFill>
              </a:rPr>
              <a:t>region specific via CRN</a:t>
            </a:r>
          </a:p>
          <a:p>
            <a:pPr lvl="1"/>
            <a:endParaRPr lang="en-US" i="1" dirty="0" smtClean="0">
              <a:solidFill>
                <a:srgbClr val="FF0000"/>
              </a:solidFill>
            </a:endParaRPr>
          </a:p>
          <a:p>
            <a:r>
              <a:rPr lang="en-US" dirty="0" smtClean="0"/>
              <a:t>Research costs</a:t>
            </a:r>
          </a:p>
          <a:p>
            <a:pPr lvl="1"/>
            <a:r>
              <a:rPr lang="en-US" dirty="0" smtClean="0"/>
              <a:t>Reimbursed annually by study team</a:t>
            </a:r>
          </a:p>
          <a:p>
            <a:pPr lvl="1"/>
            <a:r>
              <a:rPr lang="en-US" dirty="0" smtClean="0"/>
              <a:t>£16.48 per child recruited into trial</a:t>
            </a:r>
          </a:p>
          <a:p>
            <a:pPr lvl="1"/>
            <a:r>
              <a:rPr lang="en-US" dirty="0" smtClean="0"/>
              <a:t>£25.48 per child recruited into trial + follow-up throat swabs</a:t>
            </a:r>
          </a:p>
          <a:p>
            <a:pPr lvl="1"/>
            <a:endParaRPr lang="en-US" dirty="0" smtClean="0"/>
          </a:p>
          <a:p>
            <a:endParaRPr lang="en-US" dirty="0"/>
          </a:p>
          <a:p>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1893888" y="257175"/>
            <a:ext cx="5281612" cy="1295400"/>
          </a:xfrm>
          <a:prstGeom prst="rect">
            <a:avLst/>
          </a:prstGeom>
          <a:solidFill>
            <a:srgbClr val="FFFFFF"/>
          </a:solidFill>
          <a:ln w="19050">
            <a:noFill/>
            <a:miter lim="800000"/>
            <a:headEnd/>
            <a:tailEnd/>
          </a:ln>
        </p:spPr>
        <p:txBody>
          <a:bodyPr/>
          <a:lstStyle/>
          <a:p>
            <a:pPr>
              <a:spcAft>
                <a:spcPts val="1000"/>
              </a:spcAft>
            </a:pPr>
            <a:r>
              <a:rPr lang="en-GB" sz="2800" b="1">
                <a:latin typeface="Comic Sans MS" charset="0"/>
              </a:rPr>
              <a:t>Archie is more ill than usual when he just gets a cold or flu………</a:t>
            </a:r>
          </a:p>
          <a:p>
            <a:endParaRPr lang="en-US" sz="1800"/>
          </a:p>
        </p:txBody>
      </p:sp>
      <p:sp>
        <p:nvSpPr>
          <p:cNvPr id="28675" name="Text Box 4"/>
          <p:cNvSpPr txBox="1">
            <a:spLocks noChangeArrowheads="1"/>
          </p:cNvSpPr>
          <p:nvPr/>
        </p:nvSpPr>
        <p:spPr bwMode="auto">
          <a:xfrm>
            <a:off x="1835150" y="5381625"/>
            <a:ext cx="5689600" cy="1152525"/>
          </a:xfrm>
          <a:prstGeom prst="rect">
            <a:avLst/>
          </a:prstGeom>
          <a:solidFill>
            <a:srgbClr val="FFFFFF"/>
          </a:solidFill>
          <a:ln w="19050">
            <a:noFill/>
            <a:miter lim="800000"/>
            <a:headEnd/>
            <a:tailEnd/>
          </a:ln>
        </p:spPr>
        <p:txBody>
          <a:bodyPr/>
          <a:lstStyle/>
          <a:p>
            <a:pPr>
              <a:spcAft>
                <a:spcPts val="1000"/>
              </a:spcAft>
            </a:pPr>
            <a:r>
              <a:rPr lang="en-GB" sz="1600" b="1">
                <a:latin typeface="Comic Sans MS" charset="0"/>
              </a:rPr>
              <a:t>………………</a:t>
            </a:r>
            <a:r>
              <a:rPr lang="en-GB" sz="2800" b="1">
                <a:latin typeface="Comic Sans MS" charset="0"/>
              </a:rPr>
              <a:t>but I’m not sure if he is ill enough to need antibiotics.</a:t>
            </a:r>
            <a:endParaRPr lang="en-US" sz="2800"/>
          </a:p>
        </p:txBody>
      </p:sp>
      <p:pic>
        <p:nvPicPr>
          <p:cNvPr id="28676" name="Picture 5"/>
          <p:cNvPicPr>
            <a:picLocks noChangeAspect="1" noChangeArrowheads="1"/>
          </p:cNvPicPr>
          <p:nvPr/>
        </p:nvPicPr>
        <p:blipFill>
          <a:blip r:embed="rId3" cstate="print"/>
          <a:srcRect/>
          <a:stretch>
            <a:fillRect/>
          </a:stretch>
        </p:blipFill>
        <p:spPr bwMode="auto">
          <a:xfrm>
            <a:off x="2462213" y="1589088"/>
            <a:ext cx="2109787" cy="3740150"/>
          </a:xfrm>
          <a:prstGeom prst="rect">
            <a:avLst/>
          </a:prstGeom>
          <a:noFill/>
          <a:ln w="9525">
            <a:noFill/>
            <a:miter lim="800000"/>
            <a:headEnd/>
            <a:tailEnd/>
          </a:ln>
        </p:spPr>
      </p:pic>
      <p:pic>
        <p:nvPicPr>
          <p:cNvPr id="28677" name="Picture 6"/>
          <p:cNvPicPr>
            <a:picLocks noChangeAspect="1" noChangeArrowheads="1"/>
          </p:cNvPicPr>
          <p:nvPr/>
        </p:nvPicPr>
        <p:blipFill>
          <a:blip r:embed="rId4" cstate="print"/>
          <a:srcRect/>
          <a:stretch>
            <a:fillRect/>
          </a:stretch>
        </p:blipFill>
        <p:spPr bwMode="auto">
          <a:xfrm>
            <a:off x="5003800" y="1844675"/>
            <a:ext cx="1800225" cy="340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dirty="0" smtClean="0"/>
              <a:t>Site training</a:t>
            </a:r>
          </a:p>
        </p:txBody>
      </p:sp>
      <p:sp>
        <p:nvSpPr>
          <p:cNvPr id="26627" name="Content Placeholder 2"/>
          <p:cNvSpPr>
            <a:spLocks noGrp="1"/>
          </p:cNvSpPr>
          <p:nvPr>
            <p:ph idx="1"/>
          </p:nvPr>
        </p:nvSpPr>
        <p:spPr>
          <a:xfrm>
            <a:off x="457199" y="1387475"/>
            <a:ext cx="8461249" cy="4525963"/>
          </a:xfrm>
        </p:spPr>
        <p:txBody>
          <a:bodyPr>
            <a:normAutofit fontScale="55000" lnSpcReduction="20000"/>
          </a:bodyPr>
          <a:lstStyle/>
          <a:p>
            <a:pPr eaLnBrk="1" hangingPunct="1">
              <a:lnSpc>
                <a:spcPct val="90000"/>
              </a:lnSpc>
              <a:buFont typeface="Arial" charset="0"/>
              <a:buNone/>
            </a:pPr>
            <a:endParaRPr lang="en-GB" sz="3000" dirty="0" smtClean="0"/>
          </a:p>
          <a:p>
            <a:pPr marL="0" indent="0" eaLnBrk="1" hangingPunct="1">
              <a:lnSpc>
                <a:spcPct val="90000"/>
              </a:lnSpc>
              <a:buNone/>
            </a:pPr>
            <a:r>
              <a:rPr lang="en-GB" sz="5100" dirty="0" smtClean="0"/>
              <a:t>Videos on the ARCHIE web site</a:t>
            </a:r>
          </a:p>
          <a:p>
            <a:pPr>
              <a:lnSpc>
                <a:spcPct val="90000"/>
              </a:lnSpc>
              <a:buNone/>
            </a:pPr>
            <a:r>
              <a:rPr lang="en-US" sz="3000" dirty="0"/>
              <a:t>Video 1 – eligibility assessment and recruitment tips</a:t>
            </a:r>
          </a:p>
          <a:p>
            <a:pPr>
              <a:lnSpc>
                <a:spcPct val="90000"/>
              </a:lnSpc>
              <a:buNone/>
            </a:pPr>
            <a:r>
              <a:rPr lang="en-US" sz="3000" dirty="0">
                <a:hlinkClick r:id="rId3"/>
              </a:rPr>
              <a:t>http://</a:t>
            </a:r>
            <a:r>
              <a:rPr lang="en-US" sz="3000" dirty="0" smtClean="0">
                <a:hlinkClick r:id="rId3"/>
              </a:rPr>
              <a:t>youtu.be/QXtPF_cAryA</a:t>
            </a:r>
            <a:endParaRPr lang="en-US" sz="3000" dirty="0" smtClean="0"/>
          </a:p>
          <a:p>
            <a:pPr>
              <a:lnSpc>
                <a:spcPct val="90000"/>
              </a:lnSpc>
              <a:buNone/>
            </a:pPr>
            <a:endParaRPr lang="en-US" sz="3000" dirty="0"/>
          </a:p>
          <a:p>
            <a:pPr>
              <a:lnSpc>
                <a:spcPct val="90000"/>
              </a:lnSpc>
              <a:buNone/>
            </a:pPr>
            <a:r>
              <a:rPr lang="en-US" sz="3000" dirty="0"/>
              <a:t>Video 2 – baseline assessment consent and clinical details</a:t>
            </a:r>
          </a:p>
          <a:p>
            <a:pPr>
              <a:lnSpc>
                <a:spcPct val="90000"/>
              </a:lnSpc>
              <a:buNone/>
            </a:pPr>
            <a:r>
              <a:rPr lang="en-US" sz="3000" dirty="0">
                <a:hlinkClick r:id="rId4"/>
              </a:rPr>
              <a:t>http://</a:t>
            </a:r>
            <a:r>
              <a:rPr lang="en-US" sz="3000" dirty="0" smtClean="0">
                <a:hlinkClick r:id="rId4"/>
              </a:rPr>
              <a:t>youtu.be/kcBnJfTQ4gA</a:t>
            </a:r>
            <a:endParaRPr lang="en-US" sz="3000" dirty="0" smtClean="0"/>
          </a:p>
          <a:p>
            <a:pPr>
              <a:lnSpc>
                <a:spcPct val="90000"/>
              </a:lnSpc>
              <a:buNone/>
            </a:pPr>
            <a:endParaRPr lang="en-US" sz="3000" dirty="0"/>
          </a:p>
          <a:p>
            <a:pPr>
              <a:lnSpc>
                <a:spcPct val="90000"/>
              </a:lnSpc>
              <a:buNone/>
            </a:pPr>
            <a:r>
              <a:rPr lang="en-US" sz="3000" dirty="0"/>
              <a:t>Video 3 – baseline assessment study medication and contact card</a:t>
            </a:r>
          </a:p>
          <a:p>
            <a:pPr>
              <a:lnSpc>
                <a:spcPct val="90000"/>
              </a:lnSpc>
              <a:buNone/>
            </a:pPr>
            <a:r>
              <a:rPr lang="en-US" sz="3000" dirty="0">
                <a:hlinkClick r:id="rId5"/>
              </a:rPr>
              <a:t>http://</a:t>
            </a:r>
            <a:r>
              <a:rPr lang="en-US" sz="3000" dirty="0" smtClean="0">
                <a:hlinkClick r:id="rId5"/>
              </a:rPr>
              <a:t>youtu.be/t83wbNV1zkU</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4 – questionnaires, diaries and arranging follow ups</a:t>
            </a:r>
          </a:p>
          <a:p>
            <a:pPr>
              <a:lnSpc>
                <a:spcPct val="90000"/>
              </a:lnSpc>
              <a:buNone/>
            </a:pPr>
            <a:r>
              <a:rPr lang="en-US" sz="3000" dirty="0">
                <a:hlinkClick r:id="rId6"/>
              </a:rPr>
              <a:t>http://</a:t>
            </a:r>
            <a:r>
              <a:rPr lang="en-US" sz="3000" dirty="0" smtClean="0">
                <a:hlinkClick r:id="rId6"/>
              </a:rPr>
              <a:t>youtu.be/Q1PPU3KWOF8</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5 – follow up assessment and adverse event reporting</a:t>
            </a:r>
          </a:p>
          <a:p>
            <a:pPr>
              <a:lnSpc>
                <a:spcPct val="90000"/>
              </a:lnSpc>
              <a:buNone/>
            </a:pPr>
            <a:r>
              <a:rPr lang="en-US" sz="3000" dirty="0">
                <a:hlinkClick r:id="rId7"/>
              </a:rPr>
              <a:t>http://</a:t>
            </a:r>
            <a:r>
              <a:rPr lang="en-US" sz="3000" dirty="0" smtClean="0">
                <a:hlinkClick r:id="rId7"/>
              </a:rPr>
              <a:t>youtu.be/AEE3l3jU29c</a:t>
            </a:r>
            <a:endParaRPr lang="en-US" sz="3000" dirty="0" smtClean="0"/>
          </a:p>
          <a:p>
            <a:pPr>
              <a:lnSpc>
                <a:spcPct val="90000"/>
              </a:lnSpc>
              <a:buNone/>
            </a:pPr>
            <a:endParaRPr lang="en-US" sz="3000" dirty="0"/>
          </a:p>
          <a:p>
            <a:pPr eaLnBrk="1" hangingPunct="1">
              <a:lnSpc>
                <a:spcPct val="90000"/>
              </a:lnSpc>
              <a:buFont typeface="Arial" charset="0"/>
              <a:buNone/>
            </a:pPr>
            <a:endParaRPr lang="en-GB" sz="3000" dirty="0" smtClean="0"/>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8"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3739858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you recruit ..</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Complete contract and send it to Oxford</a:t>
            </a:r>
          </a:p>
          <a:p>
            <a:r>
              <a:rPr lang="en-US" dirty="0"/>
              <a:t>Complete delegation logs and send the access requirements to Oxford (for log-in details)</a:t>
            </a:r>
          </a:p>
          <a:p>
            <a:r>
              <a:rPr lang="en-US" dirty="0" smtClean="0"/>
              <a:t>Train </a:t>
            </a:r>
            <a:r>
              <a:rPr lang="en-US" dirty="0"/>
              <a:t>all </a:t>
            </a:r>
            <a:r>
              <a:rPr lang="en-US" dirty="0" smtClean="0"/>
              <a:t>staff &amp; return training logs</a:t>
            </a:r>
          </a:p>
          <a:p>
            <a:r>
              <a:rPr lang="en-US" dirty="0" smtClean="0"/>
              <a:t>CV’s and GCP certificates</a:t>
            </a:r>
          </a:p>
          <a:p>
            <a:r>
              <a:rPr lang="en-US" dirty="0" smtClean="0"/>
              <a:t>Receive ‘green light’ form from Oxford</a:t>
            </a:r>
          </a:p>
          <a:p>
            <a:r>
              <a:rPr lang="en-US" dirty="0" smtClean="0"/>
              <a:t>Then go …..</a:t>
            </a:r>
          </a:p>
          <a:p>
            <a:pPr marL="457200" lvl="1" indent="0">
              <a:buNone/>
            </a:pPr>
            <a:endParaRPr lang="en-US" dirty="0" smtClean="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31906706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lloon Archie TC tiff"/>
          <p:cNvPicPr>
            <a:picLocks noChangeAspect="1" noChangeArrowheads="1"/>
          </p:cNvPicPr>
          <p:nvPr/>
        </p:nvPicPr>
        <p:blipFill>
          <a:blip r:embed="rId3" cstate="print"/>
          <a:srcRect r="17529"/>
          <a:stretch>
            <a:fillRect/>
          </a:stretch>
        </p:blipFill>
        <p:spPr bwMode="auto">
          <a:xfrm>
            <a:off x="1752640" y="3133788"/>
            <a:ext cx="2142490" cy="2712316"/>
          </a:xfrm>
          <a:prstGeom prst="rect">
            <a:avLst/>
          </a:prstGeom>
          <a:noFill/>
          <a:ln w="9525">
            <a:noFill/>
            <a:miter lim="800000"/>
            <a:headEnd/>
            <a:tailEnd/>
          </a:ln>
        </p:spPr>
      </p:pic>
      <p:sp>
        <p:nvSpPr>
          <p:cNvPr id="4" name="Oval Callout 3"/>
          <p:cNvSpPr/>
          <p:nvPr/>
        </p:nvSpPr>
        <p:spPr>
          <a:xfrm>
            <a:off x="2112680" y="469492"/>
            <a:ext cx="5400600" cy="280831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5400" b="1" dirty="0">
                <a:solidFill>
                  <a:sysClr val="windowText" lastClr="000000"/>
                </a:solidFill>
              </a:rPr>
              <a:t>Thank you for listening</a:t>
            </a:r>
          </a:p>
        </p:txBody>
      </p:sp>
      <p:sp>
        <p:nvSpPr>
          <p:cNvPr id="5" name="TextBox 4"/>
          <p:cNvSpPr txBox="1"/>
          <p:nvPr/>
        </p:nvSpPr>
        <p:spPr>
          <a:xfrm>
            <a:off x="4329091" y="4230704"/>
            <a:ext cx="4540734" cy="954107"/>
          </a:xfrm>
          <a:prstGeom prst="rect">
            <a:avLst/>
          </a:prstGeom>
          <a:noFill/>
        </p:spPr>
        <p:txBody>
          <a:bodyPr wrap="square" rtlCol="0">
            <a:spAutoFit/>
          </a:bodyPr>
          <a:lstStyle/>
          <a:p>
            <a:r>
              <a:rPr lang="en-US" sz="2800" dirty="0" smtClean="0"/>
              <a:t>E-mail: </a:t>
            </a:r>
            <a:r>
              <a:rPr lang="en-US" sz="2800" dirty="0" smtClean="0">
                <a:hlinkClick r:id="rId4"/>
              </a:rPr>
              <a:t>archie@phc.ox.ac.uk</a:t>
            </a:r>
            <a:endParaRPr lang="en-US" sz="2800" dirty="0" smtClean="0"/>
          </a:p>
          <a:p>
            <a:r>
              <a:rPr lang="en-US" sz="2800" dirty="0" smtClean="0"/>
              <a:t>Tel: 01865 617842</a:t>
            </a:r>
            <a:endParaRPr lang="en-US" sz="2800" dirty="0"/>
          </a:p>
        </p:txBody>
      </p:sp>
      <p:sp>
        <p:nvSpPr>
          <p:cNvPr id="3" name="TextBox 2"/>
          <p:cNvSpPr txBox="1"/>
          <p:nvPr/>
        </p:nvSpPr>
        <p:spPr>
          <a:xfrm>
            <a:off x="164386" y="6359703"/>
            <a:ext cx="8825501" cy="400110"/>
          </a:xfrm>
          <a:prstGeom prst="rect">
            <a:avLst/>
          </a:prstGeom>
          <a:noFill/>
        </p:spPr>
        <p:txBody>
          <a:bodyPr wrap="square" rtlCol="0">
            <a:spAutoFit/>
          </a:bodyPr>
          <a:lstStyle/>
          <a:p>
            <a:pPr lvl="0" algn="ctr">
              <a:spcBef>
                <a:spcPct val="20000"/>
              </a:spcBef>
            </a:pPr>
            <a:r>
              <a:rPr lang="en-GB" sz="2000" dirty="0">
                <a:solidFill>
                  <a:prstClr val="black"/>
                </a:solidFill>
              </a:rPr>
              <a:t>Funded by NIHR Programme Grant for Applied Research RP-PG-1210-12012</a:t>
            </a:r>
          </a:p>
        </p:txBody>
      </p:sp>
    </p:spTree>
    <p:extLst>
      <p:ext uri="{BB962C8B-B14F-4D97-AF65-F5344CB8AC3E}">
        <p14:creationId xmlns:p14="http://schemas.microsoft.com/office/powerpoint/2010/main" val="55427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Does early antibiotic use in ‘at risk’ children with influenza-like illness reduce the likelihood of re-consultation due to clinical deterioration?</a:t>
            </a:r>
          </a:p>
          <a:p>
            <a:r>
              <a:rPr lang="en-US" dirty="0" smtClean="0"/>
              <a:t>What impact might early antibiotic use have on antimicrobial resistance?</a:t>
            </a:r>
          </a:p>
          <a:p>
            <a:r>
              <a:rPr lang="en-US" dirty="0" smtClean="0"/>
              <a:t>Is early antibiotic use cost effective?</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smtClean="0"/>
              <a:t>Recruitment plan</a:t>
            </a:r>
          </a:p>
        </p:txBody>
      </p:sp>
      <p:sp>
        <p:nvSpPr>
          <p:cNvPr id="26627" name="Content Placeholder 2"/>
          <p:cNvSpPr>
            <a:spLocks noGrp="1"/>
          </p:cNvSpPr>
          <p:nvPr>
            <p:ph idx="1"/>
          </p:nvPr>
        </p:nvSpPr>
        <p:spPr>
          <a:xfrm>
            <a:off x="457199" y="1387475"/>
            <a:ext cx="8461249" cy="4525963"/>
          </a:xfrm>
        </p:spPr>
        <p:txBody>
          <a:bodyPr>
            <a:normAutofit/>
          </a:bodyPr>
          <a:lstStyle/>
          <a:p>
            <a:pPr eaLnBrk="1" hangingPunct="1">
              <a:lnSpc>
                <a:spcPct val="90000"/>
              </a:lnSpc>
              <a:buFont typeface="Arial" charset="0"/>
              <a:buNone/>
            </a:pPr>
            <a:endParaRPr lang="en-GB" sz="3000" dirty="0" smtClean="0"/>
          </a:p>
          <a:p>
            <a:pPr>
              <a:lnSpc>
                <a:spcPct val="90000"/>
              </a:lnSpc>
            </a:pPr>
            <a:r>
              <a:rPr lang="en-GB" sz="3000" dirty="0"/>
              <a:t>650 ‘at risk’ children with influenza-like illness</a:t>
            </a:r>
          </a:p>
          <a:p>
            <a:pPr>
              <a:lnSpc>
                <a:spcPct val="90000"/>
              </a:lnSpc>
              <a:buNone/>
            </a:pPr>
            <a:endParaRPr lang="en-GB" sz="3000" dirty="0"/>
          </a:p>
          <a:p>
            <a:pPr>
              <a:lnSpc>
                <a:spcPct val="90000"/>
              </a:lnSpc>
            </a:pPr>
            <a:r>
              <a:rPr lang="en-GB" sz="3000" dirty="0"/>
              <a:t>Winter Season 2015/2016, </a:t>
            </a:r>
            <a:r>
              <a:rPr lang="en-GB" sz="3000" dirty="0">
                <a:solidFill>
                  <a:srgbClr val="FF0000"/>
                </a:solidFill>
              </a:rPr>
              <a:t>2016/2017 October to March/April depending on circulation of ILI </a:t>
            </a:r>
          </a:p>
          <a:p>
            <a:pPr marL="0" indent="0">
              <a:lnSpc>
                <a:spcPct val="90000"/>
              </a:lnSpc>
              <a:buNone/>
            </a:pPr>
            <a:endParaRPr lang="en-GB" sz="3000" dirty="0"/>
          </a:p>
          <a:p>
            <a:pPr>
              <a:lnSpc>
                <a:spcPct val="90000"/>
              </a:lnSpc>
            </a:pPr>
            <a:r>
              <a:rPr lang="en-GB" sz="3000" dirty="0"/>
              <a:t>Target: 2-5 recruits per site per season</a:t>
            </a:r>
          </a:p>
          <a:p>
            <a:pPr>
              <a:lnSpc>
                <a:spcPct val="90000"/>
              </a:lnSpc>
              <a:buNone/>
            </a:pPr>
            <a:endParaRPr lang="en-GB" sz="3000" dirty="0"/>
          </a:p>
          <a:p>
            <a:pPr eaLnBrk="1" hangingPunct="1">
              <a:lnSpc>
                <a:spcPct val="90000"/>
              </a:lnSpc>
            </a:pPr>
            <a:endParaRPr lang="en-GB" sz="3000" dirty="0" smtClean="0"/>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Identifying Eligible Patients</a:t>
            </a:r>
            <a:endParaRPr lang="en-GB" dirty="0"/>
          </a:p>
        </p:txBody>
      </p:sp>
      <p:sp>
        <p:nvSpPr>
          <p:cNvPr id="3" name="Content Placeholder 2"/>
          <p:cNvSpPr>
            <a:spLocks noGrp="1"/>
          </p:cNvSpPr>
          <p:nvPr>
            <p:ph idx="1"/>
          </p:nvPr>
        </p:nvSpPr>
        <p:spPr/>
        <p:txBody>
          <a:bodyPr/>
          <a:lstStyle/>
          <a:p>
            <a:r>
              <a:rPr lang="en-GB" dirty="0" smtClean="0"/>
              <a:t>EMIS database search available at </a:t>
            </a:r>
            <a:r>
              <a:rPr lang="en-GB" dirty="0" smtClean="0">
                <a:hlinkClick r:id="rId2"/>
              </a:rPr>
              <a:t>www.archie.com</a:t>
            </a:r>
            <a:endParaRPr lang="en-GB" dirty="0" smtClean="0"/>
          </a:p>
          <a:p>
            <a:endParaRPr lang="en-GB" dirty="0"/>
          </a:p>
          <a:p>
            <a:r>
              <a:rPr lang="en-GB" dirty="0" smtClean="0"/>
              <a:t>Flag appropriate patients that are identified</a:t>
            </a:r>
          </a:p>
          <a:p>
            <a:endParaRPr lang="en-GB" dirty="0"/>
          </a:p>
          <a:p>
            <a:r>
              <a:rPr lang="en-GB" dirty="0" smtClean="0"/>
              <a:t>Posters &amp; leaflets available for waiting room, use in flu clinics. </a:t>
            </a:r>
            <a:endParaRPr lang="en-GB" dirty="0"/>
          </a:p>
        </p:txBody>
      </p:sp>
    </p:spTree>
    <p:extLst>
      <p:ext uri="{BB962C8B-B14F-4D97-AF65-F5344CB8AC3E}">
        <p14:creationId xmlns:p14="http://schemas.microsoft.com/office/powerpoint/2010/main" val="3333930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Patients to consider for ARCHIE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‘At risk’ children aged 6 months to 12 years</a:t>
            </a:r>
          </a:p>
          <a:p>
            <a:pPr marL="0" indent="0">
              <a:buNone/>
            </a:pPr>
            <a:endParaRPr lang="en-GB" dirty="0" smtClean="0"/>
          </a:p>
          <a:p>
            <a:r>
              <a:rPr lang="en-GB" dirty="0" smtClean="0"/>
              <a:t>Cough </a:t>
            </a:r>
            <a:r>
              <a:rPr lang="en-GB" dirty="0"/>
              <a:t>AND fever (fever reported as symptom or </a:t>
            </a:r>
            <a:r>
              <a:rPr lang="en-GB" dirty="0" smtClean="0"/>
              <a:t>temperature 37.9°C or higher during </a:t>
            </a:r>
            <a:r>
              <a:rPr lang="en-GB" dirty="0"/>
              <a:t>consultation</a:t>
            </a:r>
            <a:r>
              <a:rPr lang="en-GB" dirty="0" smtClean="0"/>
              <a:t>)</a:t>
            </a:r>
          </a:p>
          <a:p>
            <a:pPr marL="0" indent="0">
              <a:buNone/>
            </a:pPr>
            <a:endParaRPr lang="en-GB" dirty="0"/>
          </a:p>
          <a:p>
            <a:r>
              <a:rPr lang="en-GB" dirty="0"/>
              <a:t>Within 5 days of symptom </a:t>
            </a:r>
            <a:r>
              <a:rPr lang="en-GB" dirty="0" smtClean="0"/>
              <a:t>onset</a:t>
            </a:r>
          </a:p>
          <a:p>
            <a:pPr marL="0" indent="0">
              <a:buNone/>
            </a:pPr>
            <a:endParaRPr lang="en-GB" dirty="0"/>
          </a:p>
          <a:p>
            <a:r>
              <a:rPr lang="en-GB" dirty="0"/>
              <a:t>No known contraindication to </a:t>
            </a:r>
            <a:r>
              <a:rPr lang="en-GB" dirty="0" smtClean="0"/>
              <a:t>co-</a:t>
            </a:r>
            <a:r>
              <a:rPr lang="en-GB" dirty="0" err="1" smtClean="0"/>
              <a:t>amoxiclav</a:t>
            </a:r>
            <a:endParaRPr lang="en-GB" dirty="0" smtClean="0"/>
          </a:p>
          <a:p>
            <a:pPr marL="0" indent="0">
              <a:buNone/>
            </a:pPr>
            <a:endParaRPr lang="en-GB" dirty="0"/>
          </a:p>
          <a:p>
            <a:r>
              <a:rPr lang="en-GB" dirty="0"/>
              <a:t>Does not require immediate antibiotics or hospitalisation</a:t>
            </a:r>
          </a:p>
          <a:p>
            <a:pPr marL="0" indent="0">
              <a:buNone/>
            </a:pPr>
            <a:endParaRPr lang="en-GB"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2418494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timeframe</a:t>
            </a:r>
            <a:endParaRPr lang="en-GB" dirty="0"/>
          </a:p>
        </p:txBody>
      </p:sp>
      <p:sp>
        <p:nvSpPr>
          <p:cNvPr id="3" name="Content Placeholder 2"/>
          <p:cNvSpPr>
            <a:spLocks noGrp="1"/>
          </p:cNvSpPr>
          <p:nvPr>
            <p:ph idx="1"/>
          </p:nvPr>
        </p:nvSpPr>
        <p:spPr/>
        <p:txBody>
          <a:bodyPr/>
          <a:lstStyle/>
          <a:p>
            <a:r>
              <a:rPr lang="en-GB" dirty="0" smtClean="0"/>
              <a:t>Same day if possible</a:t>
            </a:r>
          </a:p>
          <a:p>
            <a:pPr marL="0" indent="0">
              <a:buNone/>
            </a:pPr>
            <a:endParaRPr lang="en-GB" dirty="0" smtClean="0"/>
          </a:p>
          <a:p>
            <a:r>
              <a:rPr lang="en-GB" dirty="0" smtClean="0"/>
              <a:t>Following (working) day if still eligibility criteria</a:t>
            </a:r>
          </a:p>
          <a:p>
            <a:pPr lvl="1"/>
            <a:r>
              <a:rPr lang="en-GB" dirty="0" smtClean="0"/>
              <a:t>Complete eligibility assessment form on the same day as the baseline appointment</a:t>
            </a:r>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707751"/>
            <a:ext cx="2685279" cy="875312"/>
          </a:xfrm>
          <a:prstGeom prst="rect">
            <a:avLst/>
          </a:prstGeom>
          <a:noFill/>
          <a:ln w="9525">
            <a:noFill/>
            <a:miter lim="800000"/>
            <a:headEnd/>
            <a:tailEnd/>
          </a:ln>
        </p:spPr>
      </p:pic>
    </p:spTree>
    <p:extLst>
      <p:ext uri="{BB962C8B-B14F-4D97-AF65-F5344CB8AC3E}">
        <p14:creationId xmlns:p14="http://schemas.microsoft.com/office/powerpoint/2010/main" val="88560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appointment (day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be completed by healthcare professional</a:t>
            </a:r>
          </a:p>
          <a:p>
            <a:pPr lvl="1"/>
            <a:r>
              <a:rPr lang="en-US" dirty="0" smtClean="0">
                <a:solidFill>
                  <a:srgbClr val="FF0000"/>
                </a:solidFill>
              </a:rPr>
              <a:t>Eligibility assessment </a:t>
            </a:r>
          </a:p>
          <a:p>
            <a:pPr lvl="1"/>
            <a:r>
              <a:rPr lang="en-US" dirty="0" smtClean="0"/>
              <a:t>Consent +/- assent</a:t>
            </a:r>
          </a:p>
          <a:p>
            <a:pPr lvl="1"/>
            <a:r>
              <a:rPr lang="en-US" dirty="0" smtClean="0"/>
              <a:t>Baseline clinical assessment</a:t>
            </a:r>
          </a:p>
          <a:p>
            <a:pPr lvl="1"/>
            <a:r>
              <a:rPr lang="en-US" dirty="0" err="1" smtClean="0">
                <a:solidFill>
                  <a:srgbClr val="FF0000"/>
                </a:solidFill>
              </a:rPr>
              <a:t>Randomise</a:t>
            </a:r>
            <a:r>
              <a:rPr lang="en-US" dirty="0" smtClean="0">
                <a:solidFill>
                  <a:srgbClr val="FF0000"/>
                </a:solidFill>
              </a:rPr>
              <a:t> and allocate study medication</a:t>
            </a:r>
          </a:p>
          <a:p>
            <a:pPr lvl="1"/>
            <a:r>
              <a:rPr lang="en-US" dirty="0" smtClean="0"/>
              <a:t>Contact card</a:t>
            </a:r>
          </a:p>
          <a:p>
            <a:r>
              <a:rPr lang="en-US" dirty="0" smtClean="0"/>
              <a:t>To be completed by parent/guardian ± child</a:t>
            </a:r>
          </a:p>
          <a:p>
            <a:pPr lvl="1"/>
            <a:r>
              <a:rPr lang="en-US" dirty="0" smtClean="0"/>
              <a:t>Contact information form</a:t>
            </a:r>
          </a:p>
          <a:p>
            <a:pPr lvl="1"/>
            <a:r>
              <a:rPr lang="en-US" dirty="0" smtClean="0"/>
              <a:t>Questionnaires (two for parent, one for child)</a:t>
            </a:r>
          </a:p>
          <a:p>
            <a:pPr lvl="1"/>
            <a:r>
              <a:rPr lang="en-US" dirty="0" smtClean="0"/>
              <a:t>Study diaries</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1</a:t>
            </a:r>
            <a:endParaRPr lang="en-US" dirty="0"/>
          </a:p>
        </p:txBody>
      </p:sp>
      <p:sp>
        <p:nvSpPr>
          <p:cNvPr id="3" name="Content Placeholder 2"/>
          <p:cNvSpPr>
            <a:spLocks noGrp="1"/>
          </p:cNvSpPr>
          <p:nvPr>
            <p:ph idx="1"/>
          </p:nvPr>
        </p:nvSpPr>
        <p:spPr>
          <a:xfrm>
            <a:off x="457200" y="1523705"/>
            <a:ext cx="8229600" cy="4525963"/>
          </a:xfrm>
        </p:spPr>
        <p:txBody>
          <a:bodyPr>
            <a:normAutofit/>
          </a:bodyPr>
          <a:lstStyle/>
          <a:p>
            <a:r>
              <a:rPr lang="en-US" dirty="0" smtClean="0"/>
              <a:t>Use the armpit thermometer provided to take the child’s temperature, and </a:t>
            </a:r>
            <a:r>
              <a:rPr lang="en-US" dirty="0" smtClean="0">
                <a:solidFill>
                  <a:srgbClr val="FF0000"/>
                </a:solidFill>
              </a:rPr>
              <a:t>show the parent how to use it at the same time</a:t>
            </a:r>
          </a:p>
          <a:p>
            <a:pPr>
              <a:buNone/>
            </a:pPr>
            <a:endParaRPr lang="en-US" dirty="0" smtClean="0"/>
          </a:p>
          <a:p>
            <a:pPr lvl="1"/>
            <a:endParaRPr lang="en-US" dirty="0" smtClean="0"/>
          </a:p>
        </p:txBody>
      </p:sp>
      <p:pic>
        <p:nvPicPr>
          <p:cNvPr id="5" name="Picture 4"/>
          <p:cNvPicPr>
            <a:picLocks noChangeAspect="1"/>
          </p:cNvPicPr>
          <p:nvPr/>
        </p:nvPicPr>
        <p:blipFill>
          <a:blip r:embed="rId3"/>
          <a:stretch>
            <a:fillRect/>
          </a:stretch>
        </p:blipFill>
        <p:spPr>
          <a:xfrm>
            <a:off x="2539430" y="3490198"/>
            <a:ext cx="3713015" cy="3012089"/>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548</TotalTime>
  <Words>1542</Words>
  <Application>Microsoft Office PowerPoint</Application>
  <PresentationFormat>On-screen Show (4:3)</PresentationFormat>
  <Paragraphs>185</Paragraphs>
  <Slides>22</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Comic Sans MS</vt:lpstr>
      <vt:lpstr>Office Theme</vt:lpstr>
      <vt:lpstr>The early use of Antibiotics in at Risk CHildren with InfluEnza www.archiestudy.com Twitter: @archiestudy</vt:lpstr>
      <vt:lpstr>PowerPoint Presentation</vt:lpstr>
      <vt:lpstr>Research questions</vt:lpstr>
      <vt:lpstr>Recruitment plan</vt:lpstr>
      <vt:lpstr>Identifying Eligible Patients</vt:lpstr>
      <vt:lpstr>Patients to consider for ARCHIE</vt:lpstr>
      <vt:lpstr>Recruitment timeframe</vt:lpstr>
      <vt:lpstr>Baseline appointment (day 1)</vt:lpstr>
      <vt:lpstr>Recruitment tip 1</vt:lpstr>
      <vt:lpstr>Recruitment tip 2</vt:lpstr>
      <vt:lpstr>Study medication </vt:lpstr>
      <vt:lpstr>Data Entry</vt:lpstr>
      <vt:lpstr>Follow-up assessments</vt:lpstr>
      <vt:lpstr>Safety Reporting</vt:lpstr>
      <vt:lpstr>Follow-up throat swabs (optional)</vt:lpstr>
      <vt:lpstr>Summary of study</vt:lpstr>
      <vt:lpstr>Primary Outcome</vt:lpstr>
      <vt:lpstr>FAQ- reconsultation</vt:lpstr>
      <vt:lpstr>Reimbursement</vt:lpstr>
      <vt:lpstr>Site training</vt:lpstr>
      <vt:lpstr>Before you recruit ..</vt:lpstr>
      <vt:lpstr>PowerPoint Presentation</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use of Antibiotics in at Risk CHildren with InfluEnza</dc:title>
  <dc:creator>Kay Wang</dc:creator>
  <cp:lastModifiedBy>sharon</cp:lastModifiedBy>
  <cp:revision>44</cp:revision>
  <cp:lastPrinted>2016-03-10T16:58:48Z</cp:lastPrinted>
  <dcterms:created xsi:type="dcterms:W3CDTF">2014-07-30T11:11:46Z</dcterms:created>
  <dcterms:modified xsi:type="dcterms:W3CDTF">2016-09-05T14:40:15Z</dcterms:modified>
</cp:coreProperties>
</file>