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notesMasterIdLst>
    <p:notesMasterId r:id="rId21"/>
  </p:notesMasterIdLst>
  <p:sldIdLst>
    <p:sldId id="257" r:id="rId5"/>
    <p:sldId id="258" r:id="rId6"/>
    <p:sldId id="259" r:id="rId7"/>
    <p:sldId id="260" r:id="rId8"/>
    <p:sldId id="261" r:id="rId9"/>
    <p:sldId id="262" r:id="rId10"/>
    <p:sldId id="283" r:id="rId11"/>
    <p:sldId id="263" r:id="rId12"/>
    <p:sldId id="265" r:id="rId13"/>
    <p:sldId id="266" r:id="rId14"/>
    <p:sldId id="273" r:id="rId15"/>
    <p:sldId id="275" r:id="rId16"/>
    <p:sldId id="282" r:id="rId17"/>
    <p:sldId id="277" r:id="rId18"/>
    <p:sldId id="278" r:id="rId19"/>
    <p:sldId id="28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1735" autoAdjust="0"/>
  </p:normalViewPr>
  <p:slideViewPr>
    <p:cSldViewPr>
      <p:cViewPr varScale="1">
        <p:scale>
          <a:sx n="60" d="100"/>
          <a:sy n="60" d="100"/>
        </p:scale>
        <p:origin x="-1956"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EADE9F-2237-486E-B4B2-BAF3F5B7A824}" type="datetimeFigureOut">
              <a:rPr lang="en-GB" smtClean="0"/>
              <a:t>13/08/2014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50BED6-F1F4-4C60-97B1-9E6F1A2AEDBC}" type="slidenum">
              <a:rPr lang="en-GB" smtClean="0"/>
              <a:t>‹#›</a:t>
            </a:fld>
            <a:endParaRPr lang="en-GB"/>
          </a:p>
        </p:txBody>
      </p:sp>
    </p:spTree>
    <p:extLst>
      <p:ext uri="{BB962C8B-B14F-4D97-AF65-F5344CB8AC3E}">
        <p14:creationId xmlns:p14="http://schemas.microsoft.com/office/powerpoint/2010/main" val="1417472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F63A699-83EB-40C1-A2C4-10492A90F5AE}" type="slidenum">
              <a:rPr lang="en-GB" smtClean="0">
                <a:solidFill>
                  <a:prstClr val="black"/>
                </a:solidFill>
              </a:rPr>
              <a:pPr/>
              <a:t>1</a:t>
            </a:fld>
            <a:endParaRPr lang="en-GB">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As there are quite a few contraindications to co-</a:t>
            </a:r>
            <a:r>
              <a:rPr kumimoji="0" lang="en-GB" sz="1200" b="0" i="0" u="none" strike="noStrike" kern="1200" cap="none" spc="0" normalizeH="0" baseline="0" noProof="0" dirty="0" err="1" smtClean="0">
                <a:ln>
                  <a:noFill/>
                </a:ln>
                <a:solidFill>
                  <a:prstClr val="black"/>
                </a:solidFill>
                <a:effectLst/>
                <a:uLnTx/>
                <a:uFillTx/>
                <a:latin typeface="+mn-lt"/>
                <a:ea typeface="+mn-ea"/>
                <a:cs typeface="+mn-cs"/>
              </a:rPr>
              <a:t>amoxiclav</a:t>
            </a:r>
            <a:r>
              <a:rPr kumimoji="0" lang="en-GB" sz="1200" b="0" i="0" u="none" strike="noStrike" kern="1200" cap="none" spc="0" normalizeH="0" baseline="0" noProof="0" dirty="0" smtClean="0">
                <a:ln>
                  <a:noFill/>
                </a:ln>
                <a:solidFill>
                  <a:prstClr val="black"/>
                </a:solidFill>
                <a:effectLst/>
                <a:uLnTx/>
                <a:uFillTx/>
                <a:latin typeface="+mn-lt"/>
                <a:ea typeface="+mn-ea"/>
                <a:cs typeface="+mn-cs"/>
              </a:rPr>
              <a:t>, our website provides you with a comprehensive list of these, which you can see by clicking on the ‘Exclusion criteria’ link.</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Although some children with liver conditions may be suitable for our study, we will be excluding children with severe liver disease and children who have previously experienced liver impairment due to co-</a:t>
            </a:r>
            <a:r>
              <a:rPr kumimoji="0" lang="en-GB" sz="1200" b="0" i="0" u="none" strike="noStrike" kern="1200" cap="none" spc="0" normalizeH="0" baseline="0" noProof="0" dirty="0" err="1" smtClean="0">
                <a:ln>
                  <a:noFill/>
                </a:ln>
                <a:solidFill>
                  <a:prstClr val="black"/>
                </a:solidFill>
                <a:effectLst/>
                <a:uLnTx/>
                <a:uFillTx/>
                <a:latin typeface="+mn-lt"/>
                <a:ea typeface="+mn-ea"/>
                <a:cs typeface="+mn-cs"/>
              </a:rPr>
              <a:t>amoxiclav</a:t>
            </a:r>
            <a:r>
              <a:rPr kumimoji="0" lang="en-GB" sz="1200" b="0" i="0" u="none" strike="noStrike" kern="1200" cap="none" spc="0" normalizeH="0" baseline="0" noProof="0" dirty="0" smtClean="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We will also exclude patients with known or suspected infectious mononucleosis because these patients are more likely to develop a rash if they take co-</a:t>
            </a:r>
            <a:r>
              <a:rPr kumimoji="0" lang="en-GB" sz="1200" b="0" i="0" u="none" strike="noStrike" kern="1200" cap="none" spc="0" normalizeH="0" baseline="0" noProof="0" dirty="0" err="1" smtClean="0">
                <a:ln>
                  <a:noFill/>
                </a:ln>
                <a:solidFill>
                  <a:prstClr val="black"/>
                </a:solidFill>
                <a:effectLst/>
                <a:uLnTx/>
                <a:uFillTx/>
                <a:latin typeface="+mn-lt"/>
                <a:ea typeface="+mn-ea"/>
                <a:cs typeface="+mn-cs"/>
              </a:rPr>
              <a:t>amoxiclav</a:t>
            </a:r>
            <a:r>
              <a:rPr kumimoji="0" lang="en-GB" sz="1200" b="0" i="0" u="none" strike="noStrike" kern="1200" cap="none" spc="0" normalizeH="0" baseline="0" noProof="0" dirty="0" smtClean="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We will also exclude children with phenylketonuria because the study medication contains aspartame.  The body converts aspartame to phenylalanine, which these patients are unable to metabolise. Babies in the UK are routinely screened for phenylketonuria on the </a:t>
            </a:r>
            <a:r>
              <a:rPr kumimoji="0" lang="en-GB" sz="1200" b="0" i="0" u="none" strike="noStrike" kern="1200" cap="none" spc="0" normalizeH="0" baseline="0" noProof="0" dirty="0" err="1" smtClean="0">
                <a:ln>
                  <a:noFill/>
                </a:ln>
                <a:solidFill>
                  <a:prstClr val="black"/>
                </a:solidFill>
                <a:effectLst/>
                <a:uLnTx/>
                <a:uFillTx/>
                <a:latin typeface="+mn-lt"/>
                <a:ea typeface="+mn-ea"/>
                <a:cs typeface="+mn-cs"/>
              </a:rPr>
              <a:t>newborn</a:t>
            </a:r>
            <a:r>
              <a:rPr kumimoji="0" lang="en-GB" sz="1200" b="0" i="0" u="none" strike="noStrike" kern="1200" cap="none" spc="0" normalizeH="0" baseline="0" noProof="0" dirty="0" smtClean="0">
                <a:ln>
                  <a:noFill/>
                </a:ln>
                <a:solidFill>
                  <a:prstClr val="black"/>
                </a:solidFill>
                <a:effectLst/>
                <a:uLnTx/>
                <a:uFillTx/>
                <a:latin typeface="+mn-lt"/>
                <a:ea typeface="+mn-ea"/>
                <a:cs typeface="+mn-cs"/>
              </a:rPr>
              <a:t> blood spot test.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Finally, although some children with renal impairment may be suitable for our study, severe renal impairment is a contraindication to co-</a:t>
            </a:r>
            <a:r>
              <a:rPr kumimoji="0" lang="en-GB" sz="1200" b="0" i="0" u="none" strike="noStrike" kern="1200" cap="none" spc="0" normalizeH="0" baseline="0" noProof="0" dirty="0" err="1" smtClean="0">
                <a:ln>
                  <a:noFill/>
                </a:ln>
                <a:solidFill>
                  <a:prstClr val="black"/>
                </a:solidFill>
                <a:effectLst/>
                <a:uLnTx/>
                <a:uFillTx/>
                <a:latin typeface="+mn-lt"/>
                <a:ea typeface="+mn-ea"/>
                <a:cs typeface="+mn-cs"/>
              </a:rPr>
              <a:t>amoxiclav</a:t>
            </a:r>
            <a:r>
              <a:rPr kumimoji="0" lang="en-GB" sz="1200" b="0" i="0" u="none" strike="noStrike" kern="1200" cap="none" spc="0" normalizeH="0" baseline="0" noProof="0" dirty="0" smtClean="0">
                <a:ln>
                  <a:noFill/>
                </a:ln>
                <a:solidFill>
                  <a:prstClr val="black"/>
                </a:solidFill>
                <a:effectLst/>
                <a:uLnTx/>
                <a:uFillTx/>
                <a:latin typeface="+mn-lt"/>
                <a:ea typeface="+mn-ea"/>
                <a:cs typeface="+mn-cs"/>
              </a:rPr>
              <a:t>.  If you have any reason to suspect that a child’s EGFR may have deteriorated since his or her most recent measurement, please measure it again before deciding whether it is appropriate to consider this child for our study.</a:t>
            </a:r>
          </a:p>
          <a:p>
            <a:endParaRPr lang="en-GB" dirty="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7026496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If the child is eligible to take part in our study and the child’s parent or guardian gives consent for them to take part, you will need to assign the child an ARCHIE ID number.  You will find this on the front cover of the child’s ARCHIE study pack.</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ndParaRPr>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11</a:t>
            </a:fld>
            <a:endParaRPr lang="en-GB">
              <a:solidFill>
                <a:prstClr val="black"/>
              </a:solidFill>
            </a:endParaRPr>
          </a:p>
        </p:txBody>
      </p:sp>
    </p:spTree>
    <p:extLst>
      <p:ext uri="{BB962C8B-B14F-4D97-AF65-F5344CB8AC3E}">
        <p14:creationId xmlns:p14="http://schemas.microsoft.com/office/powerpoint/2010/main" val="13840841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Since our study is about early antibiotic use, we ask you to recruit children on the same day as they present if possible.  However, if they present later in the day, we would still be happy for you to recruit them the following day, provided they still meet our eligibility criteria.  In those circumstances, please only complete our eligibility form on the day that you see the child for their baseline assessment.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12</a:t>
            </a:fld>
            <a:endParaRPr lang="en-GB">
              <a:solidFill>
                <a:prstClr val="black"/>
              </a:solidFill>
            </a:endParaRPr>
          </a:p>
        </p:txBody>
      </p:sp>
    </p:spTree>
    <p:extLst>
      <p:ext uri="{BB962C8B-B14F-4D97-AF65-F5344CB8AC3E}">
        <p14:creationId xmlns:p14="http://schemas.microsoft.com/office/powerpoint/2010/main" val="18313511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If you are recruiting from a GP surgery, one model which we have found works very well is to identify potential participants by telephone triage, who can then be booked in later that day for their baseline assessment.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However, above all, please make sure your colleagues know what types of children we are looking for. As I have mentioned you can remind yourselves of our eligibility criteria any time by going to our website.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Also, if you are an EMIS Web surgery, you may wish to use our study screen prompt, which has kindly been provided to us by qofmasters.com. </a:t>
            </a:r>
          </a:p>
          <a:p>
            <a:endParaRPr lang="en-GB" dirty="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13</a:t>
            </a:fld>
            <a:endParaRPr lang="en-GB">
              <a:solidFill>
                <a:prstClr val="black"/>
              </a:solidFill>
            </a:endParaRPr>
          </a:p>
        </p:txBody>
      </p:sp>
    </p:spTree>
    <p:extLst>
      <p:ext uri="{BB962C8B-B14F-4D97-AF65-F5344CB8AC3E}">
        <p14:creationId xmlns:p14="http://schemas.microsoft.com/office/powerpoint/2010/main" val="35545421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screen prompt will be triggered by any of these consultation codes, provided the child is aged 6 months to 12 years at the time of the consultation, and has been coded as being ‘at risk of influenza-related complications’, so please make sure you apply this Read code to any children whom your pre-influenza season database search identifies as being in one of our ‘at risk’ groups.</a:t>
            </a:r>
            <a:endParaRPr lang="en-GB" dirty="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14</a:t>
            </a:fld>
            <a:endParaRPr lang="en-GB">
              <a:solidFill>
                <a:prstClr val="black"/>
              </a:solidFill>
            </a:endParaRPr>
          </a:p>
        </p:txBody>
      </p:sp>
    </p:spTree>
    <p:extLst>
      <p:ext uri="{BB962C8B-B14F-4D97-AF65-F5344CB8AC3E}">
        <p14:creationId xmlns:p14="http://schemas.microsoft.com/office/powerpoint/2010/main" val="1533459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Finally, to raise patients’ awareness about our study, we will also provide you with some ARCHIE study interest cards for your reception or waiting room.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This card directs patients to our study website, where they can find out more about our study and even download our study information leaflets.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If they wish to, parents can fill in this card to express their interest ‘in principle’ in letting their child take part.  This will allow you to record their interest and flag a reminder in the child’s notes to mention our study if they subsequently present with influenza or influenza-like illness.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15</a:t>
            </a:fld>
            <a:endParaRPr lang="en-GB">
              <a:solidFill>
                <a:prstClr val="black"/>
              </a:solidFill>
            </a:endParaRPr>
          </a:p>
        </p:txBody>
      </p:sp>
    </p:spTree>
    <p:extLst>
      <p:ext uri="{BB962C8B-B14F-4D97-AF65-F5344CB8AC3E}">
        <p14:creationId xmlns:p14="http://schemas.microsoft.com/office/powerpoint/2010/main" val="7165138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So that covers our eligibility assessment and some recruitment tips for the ARCHIE study. </a:t>
            </a:r>
            <a:r>
              <a:rPr kumimoji="0" lang="en-GB" sz="1200" b="0" i="0" u="none" strike="noStrike" kern="1200" cap="none" spc="0" normalizeH="0" baseline="0" noProof="0" smtClean="0">
                <a:ln>
                  <a:noFill/>
                </a:ln>
                <a:solidFill>
                  <a:prstClr val="black"/>
                </a:solidFill>
                <a:effectLst/>
                <a:uLnTx/>
                <a:uFillTx/>
                <a:latin typeface="+mn-lt"/>
                <a:ea typeface="+mn-ea"/>
                <a:cs typeface="+mn-cs"/>
              </a:rPr>
              <a:t>The next video will introduce you to our baseline assessment.</a:t>
            </a:r>
          </a:p>
          <a:p>
            <a:endParaRPr lang="en-GB" baseline="0" dirty="0" smtClean="0"/>
          </a:p>
        </p:txBody>
      </p:sp>
      <p:sp>
        <p:nvSpPr>
          <p:cNvPr id="4" name="Slide Number Placeholder 3"/>
          <p:cNvSpPr>
            <a:spLocks noGrp="1"/>
          </p:cNvSpPr>
          <p:nvPr>
            <p:ph type="sldNum" sz="quarter" idx="10"/>
          </p:nvPr>
        </p:nvSpPr>
        <p:spPr/>
        <p:txBody>
          <a:bodyPr/>
          <a:lstStyle/>
          <a:p>
            <a:fld id="{3F63A699-83EB-40C1-A2C4-10492A90F5AE}" type="slidenum">
              <a:rPr lang="en-GB" smtClean="0">
                <a:solidFill>
                  <a:prstClr val="black"/>
                </a:solidFill>
              </a:rPr>
              <a:pPr/>
              <a:t>16</a:t>
            </a:fld>
            <a:endParaRPr lang="en-GB">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The ARCHIE study is a double-blind randomised placebo-controlled trial to determine whether early use of the antibiotic co-</a:t>
            </a:r>
            <a:r>
              <a:rPr kumimoji="0" lang="en-GB" sz="1200" b="0" i="0" u="none" strike="noStrike" kern="1200" cap="none" spc="0" normalizeH="0" baseline="0" noProof="0" dirty="0" err="1" smtClean="0">
                <a:ln>
                  <a:noFill/>
                </a:ln>
                <a:solidFill>
                  <a:prstClr val="black"/>
                </a:solidFill>
                <a:effectLst/>
                <a:uLnTx/>
                <a:uFillTx/>
                <a:latin typeface="+mn-lt"/>
                <a:ea typeface="+mn-ea"/>
                <a:cs typeface="+mn-cs"/>
              </a:rPr>
              <a:t>amoxiclav</a:t>
            </a:r>
            <a:r>
              <a:rPr kumimoji="0" lang="en-GB" sz="1200" b="0" i="0" u="none" strike="noStrike" kern="1200" cap="none" spc="0" normalizeH="0" baseline="0" noProof="0" dirty="0" smtClean="0">
                <a:ln>
                  <a:noFill/>
                </a:ln>
                <a:solidFill>
                  <a:prstClr val="black"/>
                </a:solidFill>
                <a:effectLst/>
                <a:uLnTx/>
                <a:uFillTx/>
                <a:latin typeface="+mn-lt"/>
                <a:ea typeface="+mn-ea"/>
                <a:cs typeface="+mn-cs"/>
              </a:rPr>
              <a:t> in ‘at risk’ children presenting with influenza or influenza-like illness reduces the likelihood of these children needing to re-consult due to subsequent deterioration in their clinical condition.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In this presentation, I am going to take you through how to identify suitable patients for the ARCHIE study and some recruitment tips which you may wish to consider.</a:t>
            </a:r>
          </a:p>
          <a:p>
            <a:endParaRPr lang="en-GB" dirty="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851713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To give you a general feel for which patients we are looking for, here is a summary of our main eligibility criteria.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We are looking for ‘at risk’ children between the ages of 6 months and 12 years, who have a medical condition or disability associated with increased risk of influenza-related complications, and who present within the first 5 days of an influenza-like illness, which we define as the presence of cough and fever during influenza season.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In addition, children who take part in our study must not have any known contraindication to co-</a:t>
            </a:r>
            <a:r>
              <a:rPr kumimoji="0" lang="en-GB" sz="1200" b="0" i="0" u="none" strike="noStrike" kern="1200" cap="none" spc="0" normalizeH="0" baseline="0" noProof="0" dirty="0" err="1" smtClean="0">
                <a:ln>
                  <a:noFill/>
                </a:ln>
                <a:solidFill>
                  <a:prstClr val="black"/>
                </a:solidFill>
                <a:effectLst/>
                <a:uLnTx/>
                <a:uFillTx/>
                <a:latin typeface="+mn-lt"/>
                <a:ea typeface="+mn-ea"/>
                <a:cs typeface="+mn-cs"/>
              </a:rPr>
              <a:t>amoxiclav</a:t>
            </a:r>
            <a:r>
              <a:rPr kumimoji="0" lang="en-GB" sz="1200" b="0" i="0" u="none" strike="noStrike" kern="1200" cap="none" spc="0" normalizeH="0" baseline="0" noProof="0" dirty="0" smtClean="0">
                <a:ln>
                  <a:noFill/>
                </a:ln>
                <a:solidFill>
                  <a:prstClr val="black"/>
                </a:solidFill>
                <a:effectLst/>
                <a:uLnTx/>
                <a:uFillTx/>
                <a:latin typeface="+mn-lt"/>
                <a:ea typeface="+mn-ea"/>
                <a:cs typeface="+mn-cs"/>
              </a:rPr>
              <a:t> and must not require immediate antibiotics or hospitalisation based on their clinician’s assessment.  </a:t>
            </a:r>
          </a:p>
          <a:p>
            <a:endParaRPr lang="en-GB" baseline="0" dirty="0" smtClean="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906456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You will be able to view full lists of our inclusion and exclusion criteria by going to our website and clicking on these links.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4112709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If you still think the child you are seeing might be eligible to take part in our study, you will need to fill in an eligibility form, which you can access by clicking here.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We ask you to complete the form directly online if possible, although paper copies are provided in the participant study packs.  However, if you do fill in a paper copy, please make sure you enter the form online as soon as possible.  The study team will be very happy to talk you through this if necessary.</a:t>
            </a:r>
          </a:p>
          <a:p>
            <a:endParaRPr lang="en-GB" dirty="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41127097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During flu season, you will probably come across a lot children with influenza-like illness, but we do not expect to fill in an eligibility form for every single one.  </a:t>
            </a:r>
          </a:p>
          <a:p>
            <a:endParaRPr lang="en-GB" dirty="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2966674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Instead, we suggest that you fill in an eligibility form if the child meets the first 4 criteria on this list.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However, all inclusion criteria listed on this screen must be answered ‘YES’ for a child to actually be eligible to take part in our study.</a:t>
            </a:r>
          </a:p>
          <a:p>
            <a:endParaRPr lang="en-GB" dirty="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29666740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The inclusion criteria link on our website does provide you with quite a comprehensive list of ‘at risk’ conditions, but here are some of the key ones which you are likely to encounter when recruiting for this trial.  Some of these will be familiar to you from current vaccination guidelines, but in addition, we are also including children aged 6 to 23 months who were born prematurely in our definition of ‘at risk’.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We are also happy for you to use your own clinical judgement in deciding which children are at increased risk of influenza-related complications, since we recognise that our list of ‘at risk’ categories is not completely exhaustive. The study team will also be very happy to advise you if you are at all unsure about whether or not a child fits our definition of  ‘at risk’.</a:t>
            </a:r>
          </a:p>
          <a:p>
            <a:endParaRPr lang="en-GB" baseline="0" dirty="0" smtClean="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2669449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Here is a list of our exclusion criteria, which must all be answered ‘NO’ for a child to be eligible to take part in our study.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Please do not recruit children from whom you feel it will not be possible to obtain a high nasal swab.  The purpose of this swab is to identify children with the influenza virus, as these children will be a key subgroup in our analysis.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Please also do not recruit children with an established diagnosis of cystic fibrosis because current guidelines state that these children should always be given antibiotics if they present with clinical features of an acute respiratory tract infection.</a:t>
            </a:r>
          </a:p>
          <a:p>
            <a:endParaRPr lang="en-GB" dirty="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2966674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96D76A3-456A-40BD-9249-9C48650D85EC}" type="datetimeFigureOut">
              <a:rPr lang="en-GB" smtClean="0"/>
              <a:t>13/08/2014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D89941-D00F-4DEA-A3FC-16CA913D9A26}" type="slidenum">
              <a:rPr lang="en-GB" smtClean="0"/>
              <a:t>‹#›</a:t>
            </a:fld>
            <a:endParaRPr lang="en-GB"/>
          </a:p>
        </p:txBody>
      </p:sp>
    </p:spTree>
    <p:extLst>
      <p:ext uri="{BB962C8B-B14F-4D97-AF65-F5344CB8AC3E}">
        <p14:creationId xmlns:p14="http://schemas.microsoft.com/office/powerpoint/2010/main" val="1783576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96D76A3-456A-40BD-9249-9C48650D85EC}" type="datetimeFigureOut">
              <a:rPr lang="en-GB" smtClean="0"/>
              <a:t>13/08/2014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D89941-D00F-4DEA-A3FC-16CA913D9A26}" type="slidenum">
              <a:rPr lang="en-GB" smtClean="0"/>
              <a:t>‹#›</a:t>
            </a:fld>
            <a:endParaRPr lang="en-GB"/>
          </a:p>
        </p:txBody>
      </p:sp>
    </p:spTree>
    <p:extLst>
      <p:ext uri="{BB962C8B-B14F-4D97-AF65-F5344CB8AC3E}">
        <p14:creationId xmlns:p14="http://schemas.microsoft.com/office/powerpoint/2010/main" val="130563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96D76A3-456A-40BD-9249-9C48650D85EC}" type="datetimeFigureOut">
              <a:rPr lang="en-GB" smtClean="0"/>
              <a:t>13/08/2014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D89941-D00F-4DEA-A3FC-16CA913D9A26}" type="slidenum">
              <a:rPr lang="en-GB" smtClean="0"/>
              <a:t>‹#›</a:t>
            </a:fld>
            <a:endParaRPr lang="en-GB"/>
          </a:p>
        </p:txBody>
      </p:sp>
    </p:spTree>
    <p:extLst>
      <p:ext uri="{BB962C8B-B14F-4D97-AF65-F5344CB8AC3E}">
        <p14:creationId xmlns:p14="http://schemas.microsoft.com/office/powerpoint/2010/main" val="1488038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5C72AC78-4742-4392-9A26-E1944A7ED40E}" type="datetime1">
              <a:rPr lang="en-GB"/>
              <a:pPr/>
              <a:t>13/08/2014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5EF7F853-9401-44B5-9203-F56DF645DC43}" type="slidenum">
              <a:rPr lang="en-GB"/>
              <a:pPr/>
              <a:t>‹#›</a:t>
            </a:fld>
            <a:endParaRPr lang="en-GB"/>
          </a:p>
        </p:txBody>
      </p:sp>
    </p:spTree>
    <p:extLst>
      <p:ext uri="{BB962C8B-B14F-4D97-AF65-F5344CB8AC3E}">
        <p14:creationId xmlns:p14="http://schemas.microsoft.com/office/powerpoint/2010/main" val="16604980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9F4629D8-60B5-4F6C-B419-C2DAA80B4F5D}" type="datetime1">
              <a:rPr lang="en-GB"/>
              <a:pPr/>
              <a:t>13/08/2014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8BDD3260-4BC6-48AF-B33B-BAF26D2ECE3B}" type="slidenum">
              <a:rPr lang="en-GB"/>
              <a:pPr/>
              <a:t>‹#›</a:t>
            </a:fld>
            <a:endParaRPr lang="en-GB"/>
          </a:p>
        </p:txBody>
      </p:sp>
    </p:spTree>
    <p:extLst>
      <p:ext uri="{BB962C8B-B14F-4D97-AF65-F5344CB8AC3E}">
        <p14:creationId xmlns:p14="http://schemas.microsoft.com/office/powerpoint/2010/main" val="1890448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41291F85-C7A7-4251-8800-D5B6F018E185}" type="datetime1">
              <a:rPr lang="en-GB"/>
              <a:pPr/>
              <a:t>13/08/2014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3E63704B-C252-4642-A07B-42701D820041}" type="slidenum">
              <a:rPr lang="en-GB"/>
              <a:pPr/>
              <a:t>‹#›</a:t>
            </a:fld>
            <a:endParaRPr lang="en-GB"/>
          </a:p>
        </p:txBody>
      </p:sp>
    </p:spTree>
    <p:extLst>
      <p:ext uri="{BB962C8B-B14F-4D97-AF65-F5344CB8AC3E}">
        <p14:creationId xmlns:p14="http://schemas.microsoft.com/office/powerpoint/2010/main" val="29690623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49624FB8-C14B-4FC8-87B9-16B12E966E0F}" type="datetime1">
              <a:rPr lang="en-GB"/>
              <a:pPr/>
              <a:t>13/08/2014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761B4F6A-EFF4-4BD2-B38C-4B0BB2988040}" type="slidenum">
              <a:rPr lang="en-GB"/>
              <a:pPr/>
              <a:t>‹#›</a:t>
            </a:fld>
            <a:endParaRPr lang="en-GB"/>
          </a:p>
        </p:txBody>
      </p:sp>
    </p:spTree>
    <p:extLst>
      <p:ext uri="{BB962C8B-B14F-4D97-AF65-F5344CB8AC3E}">
        <p14:creationId xmlns:p14="http://schemas.microsoft.com/office/powerpoint/2010/main" val="2655861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8AA8F47B-A423-4C39-A2CA-6A06068C8698}" type="datetime1">
              <a:rPr lang="en-GB"/>
              <a:pPr/>
              <a:t>13/08/2014</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fld id="{63656BBD-837B-44C3-8875-55B4A6F126B4}" type="slidenum">
              <a:rPr lang="en-GB"/>
              <a:pPr/>
              <a:t>‹#›</a:t>
            </a:fld>
            <a:endParaRPr lang="en-GB"/>
          </a:p>
        </p:txBody>
      </p:sp>
    </p:spTree>
    <p:extLst>
      <p:ext uri="{BB962C8B-B14F-4D97-AF65-F5344CB8AC3E}">
        <p14:creationId xmlns:p14="http://schemas.microsoft.com/office/powerpoint/2010/main" val="39194069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7A113A5E-B165-478D-BCFD-70F979BAD166}" type="datetime1">
              <a:rPr lang="en-GB"/>
              <a:pPr/>
              <a:t>13/08/2014</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fld id="{BA8B0504-F24F-487F-8111-572F9A27D7D5}" type="slidenum">
              <a:rPr lang="en-GB"/>
              <a:pPr/>
              <a:t>‹#›</a:t>
            </a:fld>
            <a:endParaRPr lang="en-GB"/>
          </a:p>
        </p:txBody>
      </p:sp>
    </p:spTree>
    <p:extLst>
      <p:ext uri="{BB962C8B-B14F-4D97-AF65-F5344CB8AC3E}">
        <p14:creationId xmlns:p14="http://schemas.microsoft.com/office/powerpoint/2010/main" val="18433159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5F1D3CB5-6862-4404-A440-783A7419CAFA}" type="datetime1">
              <a:rPr lang="en-GB"/>
              <a:pPr/>
              <a:t>13/08/2014</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fld id="{96F3AD58-1101-4C78-BBED-B648C3FD3E64}" type="slidenum">
              <a:rPr lang="en-GB"/>
              <a:pPr/>
              <a:t>‹#›</a:t>
            </a:fld>
            <a:endParaRPr lang="en-GB"/>
          </a:p>
        </p:txBody>
      </p:sp>
    </p:spTree>
    <p:extLst>
      <p:ext uri="{BB962C8B-B14F-4D97-AF65-F5344CB8AC3E}">
        <p14:creationId xmlns:p14="http://schemas.microsoft.com/office/powerpoint/2010/main" val="2207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79D1AAA-A9FF-4C6B-8811-F1E8D491104F}" type="datetime1">
              <a:rPr lang="en-GB"/>
              <a:pPr/>
              <a:t>13/08/2014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1C631F6E-92C0-428C-8FF1-A75381D415C6}" type="slidenum">
              <a:rPr lang="en-GB"/>
              <a:pPr/>
              <a:t>‹#›</a:t>
            </a:fld>
            <a:endParaRPr lang="en-GB"/>
          </a:p>
        </p:txBody>
      </p:sp>
    </p:spTree>
    <p:extLst>
      <p:ext uri="{BB962C8B-B14F-4D97-AF65-F5344CB8AC3E}">
        <p14:creationId xmlns:p14="http://schemas.microsoft.com/office/powerpoint/2010/main" val="1430097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96D76A3-456A-40BD-9249-9C48650D85EC}" type="datetimeFigureOut">
              <a:rPr lang="en-GB" smtClean="0"/>
              <a:t>13/08/2014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D89941-D00F-4DEA-A3FC-16CA913D9A26}" type="slidenum">
              <a:rPr lang="en-GB" smtClean="0"/>
              <a:t>‹#›</a:t>
            </a:fld>
            <a:endParaRPr lang="en-GB"/>
          </a:p>
        </p:txBody>
      </p:sp>
    </p:spTree>
    <p:extLst>
      <p:ext uri="{BB962C8B-B14F-4D97-AF65-F5344CB8AC3E}">
        <p14:creationId xmlns:p14="http://schemas.microsoft.com/office/powerpoint/2010/main" val="3743295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4C0EDF8C-D352-4BCA-AF6E-A3B0B44E960C}" type="datetime1">
              <a:rPr lang="en-GB"/>
              <a:pPr/>
              <a:t>13/08/2014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F148C32D-F1F5-4273-A667-7CC21C1FBC1E}" type="slidenum">
              <a:rPr lang="en-GB"/>
              <a:pPr/>
              <a:t>‹#›</a:t>
            </a:fld>
            <a:endParaRPr lang="en-GB"/>
          </a:p>
        </p:txBody>
      </p:sp>
    </p:spTree>
    <p:extLst>
      <p:ext uri="{BB962C8B-B14F-4D97-AF65-F5344CB8AC3E}">
        <p14:creationId xmlns:p14="http://schemas.microsoft.com/office/powerpoint/2010/main" val="22236227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1776FB6C-6C64-4207-90D2-6DC95FF60EA5}" type="datetime1">
              <a:rPr lang="en-GB"/>
              <a:pPr/>
              <a:t>13/08/2014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47A58B89-EFD4-4DB3-92B3-F0A207732F5B}" type="slidenum">
              <a:rPr lang="en-GB"/>
              <a:pPr/>
              <a:t>‹#›</a:t>
            </a:fld>
            <a:endParaRPr lang="en-GB"/>
          </a:p>
        </p:txBody>
      </p:sp>
    </p:spTree>
    <p:extLst>
      <p:ext uri="{BB962C8B-B14F-4D97-AF65-F5344CB8AC3E}">
        <p14:creationId xmlns:p14="http://schemas.microsoft.com/office/powerpoint/2010/main" val="8095415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5F5293A1-BB57-4202-A0F6-B4E92E028F18}" type="datetime1">
              <a:rPr lang="en-GB"/>
              <a:pPr/>
              <a:t>13/08/2014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FA1DE3F7-B5C6-4BC0-AF64-B19CCC8613FC}" type="slidenum">
              <a:rPr lang="en-GB"/>
              <a:pPr/>
              <a:t>‹#›</a:t>
            </a:fld>
            <a:endParaRPr lang="en-GB"/>
          </a:p>
        </p:txBody>
      </p:sp>
    </p:spTree>
    <p:extLst>
      <p:ext uri="{BB962C8B-B14F-4D97-AF65-F5344CB8AC3E}">
        <p14:creationId xmlns:p14="http://schemas.microsoft.com/office/powerpoint/2010/main" val="13109002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1170250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223155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830502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128133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113940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135479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138353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6D76A3-456A-40BD-9249-9C48650D85EC}" type="datetimeFigureOut">
              <a:rPr lang="en-GB" smtClean="0"/>
              <a:t>13/08/2014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D89941-D00F-4DEA-A3FC-16CA913D9A26}" type="slidenum">
              <a:rPr lang="en-GB" smtClean="0"/>
              <a:t>‹#›</a:t>
            </a:fld>
            <a:endParaRPr lang="en-GB"/>
          </a:p>
        </p:txBody>
      </p:sp>
    </p:spTree>
    <p:extLst>
      <p:ext uri="{BB962C8B-B14F-4D97-AF65-F5344CB8AC3E}">
        <p14:creationId xmlns:p14="http://schemas.microsoft.com/office/powerpoint/2010/main" val="38075849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659228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545046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1389128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9418032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588971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447648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6378713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218302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1432582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704681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96D76A3-456A-40BD-9249-9C48650D85EC}" type="datetimeFigureOut">
              <a:rPr lang="en-GB" smtClean="0"/>
              <a:t>13/08/2014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6D89941-D00F-4DEA-A3FC-16CA913D9A26}" type="slidenum">
              <a:rPr lang="en-GB" smtClean="0"/>
              <a:t>‹#›</a:t>
            </a:fld>
            <a:endParaRPr lang="en-GB"/>
          </a:p>
        </p:txBody>
      </p:sp>
    </p:spTree>
    <p:extLst>
      <p:ext uri="{BB962C8B-B14F-4D97-AF65-F5344CB8AC3E}">
        <p14:creationId xmlns:p14="http://schemas.microsoft.com/office/powerpoint/2010/main" val="268087365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16412200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8145829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77504107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8093665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6331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96D76A3-456A-40BD-9249-9C48650D85EC}" type="datetimeFigureOut">
              <a:rPr lang="en-GB" smtClean="0"/>
              <a:t>13/08/2014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6D89941-D00F-4DEA-A3FC-16CA913D9A26}" type="slidenum">
              <a:rPr lang="en-GB" smtClean="0"/>
              <a:t>‹#›</a:t>
            </a:fld>
            <a:endParaRPr lang="en-GB"/>
          </a:p>
        </p:txBody>
      </p:sp>
    </p:spTree>
    <p:extLst>
      <p:ext uri="{BB962C8B-B14F-4D97-AF65-F5344CB8AC3E}">
        <p14:creationId xmlns:p14="http://schemas.microsoft.com/office/powerpoint/2010/main" val="263130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96D76A3-456A-40BD-9249-9C48650D85EC}" type="datetimeFigureOut">
              <a:rPr lang="en-GB" smtClean="0"/>
              <a:t>13/08/2014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6D89941-D00F-4DEA-A3FC-16CA913D9A26}" type="slidenum">
              <a:rPr lang="en-GB" smtClean="0"/>
              <a:t>‹#›</a:t>
            </a:fld>
            <a:endParaRPr lang="en-GB"/>
          </a:p>
        </p:txBody>
      </p:sp>
    </p:spTree>
    <p:extLst>
      <p:ext uri="{BB962C8B-B14F-4D97-AF65-F5344CB8AC3E}">
        <p14:creationId xmlns:p14="http://schemas.microsoft.com/office/powerpoint/2010/main" val="1650781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6D76A3-456A-40BD-9249-9C48650D85EC}" type="datetimeFigureOut">
              <a:rPr lang="en-GB" smtClean="0"/>
              <a:t>13/08/2014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6D89941-D00F-4DEA-A3FC-16CA913D9A26}" type="slidenum">
              <a:rPr lang="en-GB" smtClean="0"/>
              <a:t>‹#›</a:t>
            </a:fld>
            <a:endParaRPr lang="en-GB"/>
          </a:p>
        </p:txBody>
      </p:sp>
    </p:spTree>
    <p:extLst>
      <p:ext uri="{BB962C8B-B14F-4D97-AF65-F5344CB8AC3E}">
        <p14:creationId xmlns:p14="http://schemas.microsoft.com/office/powerpoint/2010/main" val="1328871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6D76A3-456A-40BD-9249-9C48650D85EC}" type="datetimeFigureOut">
              <a:rPr lang="en-GB" smtClean="0"/>
              <a:t>13/08/2014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6D89941-D00F-4DEA-A3FC-16CA913D9A26}" type="slidenum">
              <a:rPr lang="en-GB" smtClean="0"/>
              <a:t>‹#›</a:t>
            </a:fld>
            <a:endParaRPr lang="en-GB"/>
          </a:p>
        </p:txBody>
      </p:sp>
    </p:spTree>
    <p:extLst>
      <p:ext uri="{BB962C8B-B14F-4D97-AF65-F5344CB8AC3E}">
        <p14:creationId xmlns:p14="http://schemas.microsoft.com/office/powerpoint/2010/main" val="3487643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6D76A3-456A-40BD-9249-9C48650D85EC}" type="datetimeFigureOut">
              <a:rPr lang="en-GB" smtClean="0"/>
              <a:t>13/08/2014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6D89941-D00F-4DEA-A3FC-16CA913D9A26}" type="slidenum">
              <a:rPr lang="en-GB" smtClean="0"/>
              <a:t>‹#›</a:t>
            </a:fld>
            <a:endParaRPr lang="en-GB"/>
          </a:p>
        </p:txBody>
      </p:sp>
    </p:spTree>
    <p:extLst>
      <p:ext uri="{BB962C8B-B14F-4D97-AF65-F5344CB8AC3E}">
        <p14:creationId xmlns:p14="http://schemas.microsoft.com/office/powerpoint/2010/main" val="543006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6D76A3-456A-40BD-9249-9C48650D85EC}" type="datetimeFigureOut">
              <a:rPr lang="en-GB" smtClean="0"/>
              <a:t>13/08/2014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D89941-D00F-4DEA-A3FC-16CA913D9A26}" type="slidenum">
              <a:rPr lang="en-GB" smtClean="0"/>
              <a:t>‹#›</a:t>
            </a:fld>
            <a:endParaRPr lang="en-GB"/>
          </a:p>
        </p:txBody>
      </p:sp>
    </p:spTree>
    <p:extLst>
      <p:ext uri="{BB962C8B-B14F-4D97-AF65-F5344CB8AC3E}">
        <p14:creationId xmlns:p14="http://schemas.microsoft.com/office/powerpoint/2010/main" val="4219572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pPr fontAlgn="base">
              <a:spcBef>
                <a:spcPct val="0"/>
              </a:spcBef>
              <a:spcAft>
                <a:spcPct val="0"/>
              </a:spcAft>
            </a:pPr>
            <a:fld id="{61ED306A-454E-40A7-9AA7-E66348E4125D}" type="datetime1">
              <a:rPr lang="en-GB">
                <a:ea typeface="ＭＳ Ｐゴシック" charset="-128"/>
              </a:rPr>
              <a:pPr fontAlgn="base">
                <a:spcBef>
                  <a:spcPct val="0"/>
                </a:spcBef>
                <a:spcAft>
                  <a:spcPct val="0"/>
                </a:spcAft>
              </a:pPr>
              <a:t>13/08/2014</a:t>
            </a:fld>
            <a:endParaRPr lang="en-GB">
              <a:ea typeface="ＭＳ Ｐゴシック" charset="-128"/>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pPr fontAlgn="base">
              <a:spcBef>
                <a:spcPct val="0"/>
              </a:spcBef>
              <a:spcAft>
                <a:spcPct val="0"/>
              </a:spcAft>
            </a:pPr>
            <a:fld id="{D0148E7D-F54B-4FE6-9A25-A7FEA1232C02}" type="slidenum">
              <a:rPr lang="en-GB">
                <a:ea typeface="ＭＳ Ｐゴシック" charset="-128"/>
              </a:rPr>
              <a:pPr fontAlgn="base">
                <a:spcBef>
                  <a:spcPct val="0"/>
                </a:spcBef>
                <a:spcAft>
                  <a:spcPct val="0"/>
                </a:spcAft>
              </a:pPr>
              <a:t>‹#›</a:t>
            </a:fld>
            <a:endParaRPr lang="en-GB">
              <a:ea typeface="ＭＳ Ｐゴシック" charset="-128"/>
            </a:endParaRPr>
          </a:p>
        </p:txBody>
      </p:sp>
    </p:spTree>
    <p:extLst>
      <p:ext uri="{BB962C8B-B14F-4D97-AF65-F5344CB8AC3E}">
        <p14:creationId xmlns:p14="http://schemas.microsoft.com/office/powerpoint/2010/main" val="8142237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mj-cs"/>
        </a:defRPr>
      </a:lvl1pPr>
      <a:lvl2pPr algn="ctr" rtl="0" eaLnBrk="0" fontAlgn="base" hangingPunct="0">
        <a:spcBef>
          <a:spcPct val="0"/>
        </a:spcBef>
        <a:spcAft>
          <a:spcPct val="0"/>
        </a:spcAft>
        <a:defRPr sz="4400">
          <a:solidFill>
            <a:schemeClr val="tx1"/>
          </a:solidFill>
          <a:latin typeface="Calibri" charset="0"/>
          <a:ea typeface="ＭＳ Ｐゴシック" charset="-128"/>
        </a:defRPr>
      </a:lvl2pPr>
      <a:lvl3pPr algn="ctr" rtl="0" eaLnBrk="0" fontAlgn="base" hangingPunct="0">
        <a:spcBef>
          <a:spcPct val="0"/>
        </a:spcBef>
        <a:spcAft>
          <a:spcPct val="0"/>
        </a:spcAft>
        <a:defRPr sz="4400">
          <a:solidFill>
            <a:schemeClr val="tx1"/>
          </a:solidFill>
          <a:latin typeface="Calibri" charset="0"/>
          <a:ea typeface="ＭＳ Ｐゴシック" charset="-128"/>
        </a:defRPr>
      </a:lvl3pPr>
      <a:lvl4pPr algn="ctr" rtl="0" eaLnBrk="0" fontAlgn="base" hangingPunct="0">
        <a:spcBef>
          <a:spcPct val="0"/>
        </a:spcBef>
        <a:spcAft>
          <a:spcPct val="0"/>
        </a:spcAft>
        <a:defRPr sz="4400">
          <a:solidFill>
            <a:schemeClr val="tx1"/>
          </a:solidFill>
          <a:latin typeface="Calibri" charset="0"/>
          <a:ea typeface="ＭＳ Ｐゴシック" charset="-128"/>
        </a:defRPr>
      </a:lvl4pPr>
      <a:lvl5pPr algn="ctr" rtl="0" eaLnBrk="0" fontAlgn="base" hangingPunct="0">
        <a:spcBef>
          <a:spcPct val="0"/>
        </a:spcBef>
        <a:spcAft>
          <a:spcPct val="0"/>
        </a:spcAft>
        <a:defRPr sz="4400">
          <a:solidFill>
            <a:schemeClr val="tx1"/>
          </a:solidFill>
          <a:latin typeface="Calibri" charset="0"/>
          <a:ea typeface="ＭＳ Ｐゴシック" charset="-128"/>
        </a:defRPr>
      </a:lvl5pPr>
      <a:lvl6pPr marL="457200" algn="ctr" rtl="0" fontAlgn="base">
        <a:spcBef>
          <a:spcPct val="0"/>
        </a:spcBef>
        <a:spcAft>
          <a:spcPct val="0"/>
        </a:spcAft>
        <a:defRPr sz="4400">
          <a:solidFill>
            <a:schemeClr val="tx1"/>
          </a:solidFill>
          <a:latin typeface="Calibri" charset="0"/>
        </a:defRPr>
      </a:lvl6pPr>
      <a:lvl7pPr marL="914400" algn="ctr" rtl="0" fontAlgn="base">
        <a:spcBef>
          <a:spcPct val="0"/>
        </a:spcBef>
        <a:spcAft>
          <a:spcPct val="0"/>
        </a:spcAft>
        <a:defRPr sz="4400">
          <a:solidFill>
            <a:schemeClr val="tx1"/>
          </a:solidFill>
          <a:latin typeface="Calibri" charset="0"/>
        </a:defRPr>
      </a:lvl7pPr>
      <a:lvl8pPr marL="1371600" algn="ctr" rtl="0" fontAlgn="base">
        <a:spcBef>
          <a:spcPct val="0"/>
        </a:spcBef>
        <a:spcAft>
          <a:spcPct val="0"/>
        </a:spcAft>
        <a:defRPr sz="4400">
          <a:solidFill>
            <a:schemeClr val="tx1"/>
          </a:solidFill>
          <a:latin typeface="Calibri" charset="0"/>
        </a:defRPr>
      </a:lvl8pPr>
      <a:lvl9pPr marL="1828800" algn="ctr" rtl="0" fontAlgn="base">
        <a:spcBef>
          <a:spcPct val="0"/>
        </a:spcBef>
        <a:spcAft>
          <a:spcPct val="0"/>
        </a:spcAft>
        <a:defRPr sz="4400">
          <a:solidFill>
            <a:schemeClr val="tx1"/>
          </a:solidFill>
          <a:latin typeface="Calibri"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128"/>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703637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9454B1-34FC-43C7-A4EC-4B48CC0893F9}" type="datetimeFigureOut">
              <a:rPr lang="en-GB" smtClean="0">
                <a:solidFill>
                  <a:prstClr val="black">
                    <a:tint val="75000"/>
                  </a:prstClr>
                </a:solidFill>
              </a:rPr>
              <a:pPr/>
              <a:t>13/08/2014</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3533EA-C485-4950-B13C-BAE8723DB8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44825401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cid:image001.png@01CE5629.F3CD29C0"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29.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3" Type="http://schemas.openxmlformats.org/officeDocument/2006/relationships/hyperlink" Target="http://www.archiestudy.com/" TargetMode="External"/><Relationship Id="rId2" Type="http://schemas.openxmlformats.org/officeDocument/2006/relationships/notesSlide" Target="../notesSlides/notesSlide13.xml"/><Relationship Id="rId1" Type="http://schemas.openxmlformats.org/officeDocument/2006/relationships/slideLayout" Target="../slideLayouts/slideLayout4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8.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idx="4294967295"/>
          </p:nvPr>
        </p:nvSpPr>
        <p:spPr>
          <a:xfrm>
            <a:off x="683568" y="5569369"/>
            <a:ext cx="7772400" cy="504055"/>
          </a:xfrm>
        </p:spPr>
        <p:txBody>
          <a:bodyPr/>
          <a:lstStyle/>
          <a:p>
            <a:pPr eaLnBrk="1" hangingPunct="1"/>
            <a:r>
              <a:rPr lang="en-GB" sz="2400" dirty="0" smtClean="0"/>
              <a:t>The early use of </a:t>
            </a:r>
            <a:r>
              <a:rPr lang="en-GB" sz="2400" dirty="0" smtClean="0">
                <a:solidFill>
                  <a:srgbClr val="FF0000"/>
                </a:solidFill>
              </a:rPr>
              <a:t>A</a:t>
            </a:r>
            <a:r>
              <a:rPr lang="en-GB" sz="2400" dirty="0" smtClean="0"/>
              <a:t>ntibiotics in at </a:t>
            </a:r>
            <a:r>
              <a:rPr lang="en-GB" sz="2400" dirty="0" smtClean="0">
                <a:solidFill>
                  <a:srgbClr val="FF0000"/>
                </a:solidFill>
              </a:rPr>
              <a:t>R</a:t>
            </a:r>
            <a:r>
              <a:rPr lang="en-GB" sz="2400" dirty="0" smtClean="0"/>
              <a:t>isk </a:t>
            </a:r>
            <a:r>
              <a:rPr lang="en-GB" sz="2400" dirty="0" err="1" smtClean="0">
                <a:solidFill>
                  <a:srgbClr val="FF0000"/>
                </a:solidFill>
              </a:rPr>
              <a:t>CH</a:t>
            </a:r>
            <a:r>
              <a:rPr lang="en-GB" sz="2400" dirty="0" err="1" smtClean="0"/>
              <a:t>ildren</a:t>
            </a:r>
            <a:r>
              <a:rPr lang="en-GB" sz="2400" dirty="0" smtClean="0"/>
              <a:t> with </a:t>
            </a:r>
            <a:r>
              <a:rPr lang="en-GB" sz="2400" dirty="0" err="1" smtClean="0">
                <a:solidFill>
                  <a:srgbClr val="FF0000"/>
                </a:solidFill>
              </a:rPr>
              <a:t>I</a:t>
            </a:r>
            <a:r>
              <a:rPr lang="en-GB" sz="2400" dirty="0" err="1" smtClean="0"/>
              <a:t>nflu</a:t>
            </a:r>
            <a:r>
              <a:rPr lang="en-GB" sz="2400" dirty="0" err="1" smtClean="0">
                <a:solidFill>
                  <a:srgbClr val="FF0000"/>
                </a:solidFill>
              </a:rPr>
              <a:t>E</a:t>
            </a:r>
            <a:r>
              <a:rPr lang="en-GB" sz="2400" dirty="0" err="1" smtClean="0"/>
              <a:t>nza</a:t>
            </a:r>
            <a:endParaRPr lang="en-GB" sz="2400" dirty="0" smtClean="0"/>
          </a:p>
        </p:txBody>
      </p:sp>
      <p:pic>
        <p:nvPicPr>
          <p:cNvPr id="7" name="Picture 6" descr="cid:36285D8A-02C3-4E69-85AA-7D4DBE1AA0AA"/>
          <p:cNvPicPr/>
          <p:nvPr/>
        </p:nvPicPr>
        <p:blipFill>
          <a:blip r:embed="rId3" r:link="rId4" cstate="print">
            <a:extLst>
              <a:ext uri="{28A0092B-C50C-407E-A947-70E740481C1C}">
                <a14:useLocalDpi xmlns:a14="http://schemas.microsoft.com/office/drawing/2010/main" val="0"/>
              </a:ext>
            </a:extLst>
          </a:blip>
          <a:srcRect/>
          <a:stretch>
            <a:fillRect/>
          </a:stretch>
        </p:blipFill>
        <p:spPr bwMode="auto">
          <a:xfrm>
            <a:off x="2699792" y="4587630"/>
            <a:ext cx="3456384" cy="960634"/>
          </a:xfrm>
          <a:prstGeom prst="rect">
            <a:avLst/>
          </a:prstGeom>
          <a:noFill/>
          <a:ln>
            <a:noFill/>
          </a:ln>
        </p:spPr>
      </p:pic>
      <p:sp>
        <p:nvSpPr>
          <p:cNvPr id="8" name="Title 1"/>
          <p:cNvSpPr txBox="1">
            <a:spLocks/>
          </p:cNvSpPr>
          <p:nvPr/>
        </p:nvSpPr>
        <p:spPr bwMode="auto">
          <a:xfrm>
            <a:off x="706209" y="2269968"/>
            <a:ext cx="7772400" cy="1470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ＭＳ Ｐゴシック" charset="-128"/>
                <a:cs typeface="+mj-cs"/>
              </a:defRPr>
            </a:lvl1pPr>
            <a:lvl2pPr algn="ctr" rtl="0" eaLnBrk="0" fontAlgn="base" hangingPunct="0">
              <a:spcBef>
                <a:spcPct val="0"/>
              </a:spcBef>
              <a:spcAft>
                <a:spcPct val="0"/>
              </a:spcAft>
              <a:defRPr sz="4400">
                <a:solidFill>
                  <a:schemeClr val="tx1"/>
                </a:solidFill>
                <a:latin typeface="Calibri" charset="0"/>
                <a:ea typeface="ＭＳ Ｐゴシック" charset="-128"/>
              </a:defRPr>
            </a:lvl2pPr>
            <a:lvl3pPr algn="ctr" rtl="0" eaLnBrk="0" fontAlgn="base" hangingPunct="0">
              <a:spcBef>
                <a:spcPct val="0"/>
              </a:spcBef>
              <a:spcAft>
                <a:spcPct val="0"/>
              </a:spcAft>
              <a:defRPr sz="4400">
                <a:solidFill>
                  <a:schemeClr val="tx1"/>
                </a:solidFill>
                <a:latin typeface="Calibri" charset="0"/>
                <a:ea typeface="ＭＳ Ｐゴシック" charset="-128"/>
              </a:defRPr>
            </a:lvl3pPr>
            <a:lvl4pPr algn="ctr" rtl="0" eaLnBrk="0" fontAlgn="base" hangingPunct="0">
              <a:spcBef>
                <a:spcPct val="0"/>
              </a:spcBef>
              <a:spcAft>
                <a:spcPct val="0"/>
              </a:spcAft>
              <a:defRPr sz="4400">
                <a:solidFill>
                  <a:schemeClr val="tx1"/>
                </a:solidFill>
                <a:latin typeface="Calibri" charset="0"/>
                <a:ea typeface="ＭＳ Ｐゴシック" charset="-128"/>
              </a:defRPr>
            </a:lvl4pPr>
            <a:lvl5pPr algn="ctr" rtl="0" eaLnBrk="0" fontAlgn="base" hangingPunct="0">
              <a:spcBef>
                <a:spcPct val="0"/>
              </a:spcBef>
              <a:spcAft>
                <a:spcPct val="0"/>
              </a:spcAft>
              <a:defRPr sz="4400">
                <a:solidFill>
                  <a:schemeClr val="tx1"/>
                </a:solidFill>
                <a:latin typeface="Calibri" charset="0"/>
                <a:ea typeface="ＭＳ Ｐゴシック" charset="-128"/>
              </a:defRPr>
            </a:lvl5pPr>
            <a:lvl6pPr marL="457200" algn="ctr" rtl="0" fontAlgn="base">
              <a:spcBef>
                <a:spcPct val="0"/>
              </a:spcBef>
              <a:spcAft>
                <a:spcPct val="0"/>
              </a:spcAft>
              <a:defRPr sz="4400">
                <a:solidFill>
                  <a:schemeClr val="tx1"/>
                </a:solidFill>
                <a:latin typeface="Calibri" charset="0"/>
              </a:defRPr>
            </a:lvl6pPr>
            <a:lvl7pPr marL="914400" algn="ctr" rtl="0" fontAlgn="base">
              <a:spcBef>
                <a:spcPct val="0"/>
              </a:spcBef>
              <a:spcAft>
                <a:spcPct val="0"/>
              </a:spcAft>
              <a:defRPr sz="4400">
                <a:solidFill>
                  <a:schemeClr val="tx1"/>
                </a:solidFill>
                <a:latin typeface="Calibri" charset="0"/>
              </a:defRPr>
            </a:lvl7pPr>
            <a:lvl8pPr marL="1371600" algn="ctr" rtl="0" fontAlgn="base">
              <a:spcBef>
                <a:spcPct val="0"/>
              </a:spcBef>
              <a:spcAft>
                <a:spcPct val="0"/>
              </a:spcAft>
              <a:defRPr sz="4400">
                <a:solidFill>
                  <a:schemeClr val="tx1"/>
                </a:solidFill>
                <a:latin typeface="Calibri" charset="0"/>
              </a:defRPr>
            </a:lvl8pPr>
            <a:lvl9pPr marL="1828800" algn="ctr" rtl="0" fontAlgn="base">
              <a:spcBef>
                <a:spcPct val="0"/>
              </a:spcBef>
              <a:spcAft>
                <a:spcPct val="0"/>
              </a:spcAft>
              <a:defRPr sz="4400">
                <a:solidFill>
                  <a:schemeClr val="tx1"/>
                </a:solidFill>
                <a:latin typeface="Calibri" charset="0"/>
              </a:defRPr>
            </a:lvl9pPr>
          </a:lstStyle>
          <a:p>
            <a:pPr eaLnBrk="1" hangingPunct="1"/>
            <a:r>
              <a:rPr lang="en-GB" sz="5400" dirty="0" smtClean="0">
                <a:solidFill>
                  <a:prstClr val="black"/>
                </a:solidFill>
              </a:rPr>
              <a:t>Eligibility assessment and recruitment tips</a:t>
            </a:r>
          </a:p>
        </p:txBody>
      </p:sp>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66024" y="59481"/>
            <a:ext cx="2481504" cy="1008111"/>
          </a:xfrm>
          <a:prstGeom prst="rect">
            <a:avLst/>
          </a:prstGeom>
        </p:spPr>
      </p:pic>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99424" y="228597"/>
            <a:ext cx="1979080" cy="568157"/>
          </a:xfrm>
          <a:prstGeom prst="rect">
            <a:avLst/>
          </a:prstGeom>
        </p:spPr>
      </p:pic>
      <p:pic>
        <p:nvPicPr>
          <p:cNvPr id="5" name="Picture 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60232" y="404664"/>
            <a:ext cx="2336106" cy="504056"/>
          </a:xfrm>
          <a:prstGeom prst="rect">
            <a:avLst/>
          </a:prstGeom>
        </p:spPr>
      </p:pic>
      <p:pic>
        <p:nvPicPr>
          <p:cNvPr id="6" name="Picture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7504" y="228597"/>
            <a:ext cx="2164000" cy="662558"/>
          </a:xfrm>
          <a:prstGeom prst="rect">
            <a:avLst/>
          </a:prstGeom>
        </p:spPr>
      </p:pic>
      <p:sp>
        <p:nvSpPr>
          <p:cNvPr id="9" name="TextBox 8"/>
          <p:cNvSpPr txBox="1"/>
          <p:nvPr/>
        </p:nvSpPr>
        <p:spPr>
          <a:xfrm>
            <a:off x="2242220" y="5919812"/>
            <a:ext cx="4616772" cy="646331"/>
          </a:xfrm>
          <a:prstGeom prst="rect">
            <a:avLst/>
          </a:prstGeom>
          <a:noFill/>
        </p:spPr>
        <p:txBody>
          <a:bodyPr wrap="square" rtlCol="0">
            <a:spAutoFit/>
          </a:bodyPr>
          <a:lstStyle/>
          <a:p>
            <a:r>
              <a:rPr lang="en-GB" sz="3600" b="1" dirty="0" smtClean="0">
                <a:solidFill>
                  <a:srgbClr val="FF0000"/>
                </a:solidFill>
              </a:rPr>
              <a:t>www.archiestudy.com</a:t>
            </a:r>
            <a:endParaRPr lang="en-GB" sz="3600" b="1" dirty="0">
              <a:solidFill>
                <a:srgbClr val="FF0000"/>
              </a:solidFill>
            </a:endParaRPr>
          </a:p>
        </p:txBody>
      </p:sp>
    </p:spTree>
    <p:extLst>
      <p:ext uri="{BB962C8B-B14F-4D97-AF65-F5344CB8AC3E}">
        <p14:creationId xmlns:p14="http://schemas.microsoft.com/office/powerpoint/2010/main" val="595276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GB" dirty="0" smtClean="0"/>
              <a:t>Known hypersensitivity to beta-lactam antibiotics or </a:t>
            </a:r>
            <a:r>
              <a:rPr lang="en-GB" dirty="0" err="1" smtClean="0"/>
              <a:t>clavulanic</a:t>
            </a:r>
            <a:r>
              <a:rPr lang="en-GB" dirty="0" smtClean="0"/>
              <a:t> acid</a:t>
            </a:r>
          </a:p>
          <a:p>
            <a:r>
              <a:rPr lang="en-GB" dirty="0" smtClean="0"/>
              <a:t>History of jaundice or hepatic impairment due to co-</a:t>
            </a:r>
            <a:r>
              <a:rPr lang="en-GB" dirty="0" err="1" smtClean="0"/>
              <a:t>amoxiclav</a:t>
            </a:r>
            <a:endParaRPr lang="en-GB" dirty="0" smtClean="0"/>
          </a:p>
          <a:p>
            <a:r>
              <a:rPr lang="en-GB" dirty="0" smtClean="0"/>
              <a:t>Severe liver disease with jaundice, increased bleeding risk, bilirubin &gt;50 </a:t>
            </a:r>
            <a:r>
              <a:rPr lang="en-GB" dirty="0" err="1" smtClean="0"/>
              <a:t>micromol</a:t>
            </a:r>
            <a:r>
              <a:rPr lang="en-GB" dirty="0" smtClean="0"/>
              <a:t>/litre (2 measurements within last 12 months)</a:t>
            </a:r>
          </a:p>
          <a:p>
            <a:r>
              <a:rPr lang="en-GB" dirty="0" smtClean="0"/>
              <a:t>Known or suspected infectious mononucleosis</a:t>
            </a:r>
          </a:p>
          <a:p>
            <a:r>
              <a:rPr lang="en-GB" dirty="0" smtClean="0"/>
              <a:t>Known phenylketonuria</a:t>
            </a:r>
          </a:p>
          <a:p>
            <a:r>
              <a:rPr lang="en-GB" dirty="0" smtClean="0"/>
              <a:t>Any medication interactions</a:t>
            </a:r>
          </a:p>
          <a:p>
            <a:r>
              <a:rPr lang="en-GB" dirty="0" err="1" smtClean="0"/>
              <a:t>eGFR</a:t>
            </a:r>
            <a:r>
              <a:rPr lang="en-GB" dirty="0" smtClean="0"/>
              <a:t> less than 30 ml/min/1.73m</a:t>
            </a:r>
            <a:r>
              <a:rPr lang="en-GB" baseline="30000" dirty="0" smtClean="0"/>
              <a:t>2</a:t>
            </a:r>
            <a:endParaRPr lang="en-GB" baseline="30000" dirty="0"/>
          </a:p>
        </p:txBody>
      </p:sp>
      <p:sp>
        <p:nvSpPr>
          <p:cNvPr id="5" name="Title 1"/>
          <p:cNvSpPr>
            <a:spLocks noGrp="1"/>
          </p:cNvSpPr>
          <p:nvPr>
            <p:ph type="title"/>
          </p:nvPr>
        </p:nvSpPr>
        <p:spPr/>
        <p:txBody>
          <a:bodyPr>
            <a:normAutofit fontScale="90000"/>
          </a:bodyPr>
          <a:lstStyle/>
          <a:p>
            <a:r>
              <a:rPr lang="en-GB" sz="4889" dirty="0" smtClean="0"/>
              <a:t>Contraindications to co-</a:t>
            </a:r>
            <a:r>
              <a:rPr lang="en-GB" sz="4889" dirty="0" err="1" smtClean="0"/>
              <a:t>amoxiclav</a:t>
            </a:r>
            <a:r>
              <a:rPr lang="en-GB" dirty="0" smtClean="0"/>
              <a:t/>
            </a:r>
            <a:br>
              <a:rPr lang="en-GB" dirty="0" smtClean="0"/>
            </a:br>
            <a:r>
              <a:rPr lang="en-GB" sz="3556" dirty="0" smtClean="0"/>
              <a:t>See </a:t>
            </a:r>
            <a:r>
              <a:rPr lang="en-GB" sz="3556" dirty="0" smtClean="0">
                <a:solidFill>
                  <a:srgbClr val="FF0000"/>
                </a:solidFill>
              </a:rPr>
              <a:t>EXCLUSION CRITERIA </a:t>
            </a:r>
            <a:r>
              <a:rPr lang="en-GB" sz="3556" dirty="0" smtClean="0"/>
              <a:t>link</a:t>
            </a:r>
            <a:endParaRPr lang="en-GB" sz="3556" dirty="0"/>
          </a:p>
        </p:txBody>
      </p:sp>
    </p:spTree>
    <p:extLst>
      <p:ext uri="{BB962C8B-B14F-4D97-AF65-F5344CB8AC3E}">
        <p14:creationId xmlns:p14="http://schemas.microsoft.com/office/powerpoint/2010/main" val="402610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3728" y="476671"/>
            <a:ext cx="4608512" cy="6144683"/>
          </a:xfrm>
          <a:prstGeom prst="rect">
            <a:avLst/>
          </a:prstGeom>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5722123" y="2811208"/>
            <a:ext cx="981541" cy="4328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35253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Recruitment timeframe</a:t>
            </a:r>
            <a:endParaRPr lang="en-GB" dirty="0"/>
          </a:p>
        </p:txBody>
      </p:sp>
      <p:sp>
        <p:nvSpPr>
          <p:cNvPr id="3" name="Content Placeholder 2"/>
          <p:cNvSpPr>
            <a:spLocks noGrp="1"/>
          </p:cNvSpPr>
          <p:nvPr>
            <p:ph idx="1"/>
          </p:nvPr>
        </p:nvSpPr>
        <p:spPr/>
        <p:txBody>
          <a:bodyPr/>
          <a:lstStyle/>
          <a:p>
            <a:r>
              <a:rPr lang="en-GB" dirty="0" smtClean="0"/>
              <a:t>Same day if possible</a:t>
            </a:r>
          </a:p>
          <a:p>
            <a:pPr marL="0" indent="0">
              <a:buNone/>
            </a:pPr>
            <a:endParaRPr lang="en-GB" dirty="0" smtClean="0"/>
          </a:p>
          <a:p>
            <a:r>
              <a:rPr lang="en-GB" dirty="0" smtClean="0"/>
              <a:t>Following (working) day if still eligibility criteria</a:t>
            </a:r>
          </a:p>
          <a:p>
            <a:pPr lvl="1"/>
            <a:r>
              <a:rPr lang="en-GB" dirty="0" smtClean="0"/>
              <a:t>Complete eligibility assessment form on the same day as the baseline assessment.</a:t>
            </a:r>
          </a:p>
        </p:txBody>
      </p:sp>
    </p:spTree>
    <p:extLst>
      <p:ext uri="{BB962C8B-B14F-4D97-AF65-F5344CB8AC3E}">
        <p14:creationId xmlns:p14="http://schemas.microsoft.com/office/powerpoint/2010/main" val="8856064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680800" y="4221088"/>
            <a:ext cx="5472608" cy="1938992"/>
          </a:xfrm>
          <a:prstGeom prst="rect">
            <a:avLst/>
          </a:prstGeom>
          <a:noFill/>
          <a:ln w="25400">
            <a:solidFill>
              <a:srgbClr val="FF0000"/>
            </a:solidFill>
          </a:ln>
        </p:spPr>
        <p:txBody>
          <a:bodyPr wrap="square" rtlCol="0">
            <a:spAutoFit/>
          </a:bodyPr>
          <a:lstStyle/>
          <a:p>
            <a:pPr algn="ctr"/>
            <a:r>
              <a:rPr lang="en-GB" sz="2400" b="1" dirty="0">
                <a:solidFill>
                  <a:prstClr val="black"/>
                </a:solidFill>
              </a:rPr>
              <a:t>Face to face consultation</a:t>
            </a:r>
          </a:p>
          <a:p>
            <a:pPr marL="285750" indent="-285750">
              <a:buFont typeface="Arial" panose="020B0604020202020204" pitchFamily="34" charset="0"/>
              <a:buChar char="•"/>
            </a:pPr>
            <a:r>
              <a:rPr lang="en-GB" sz="2400" dirty="0">
                <a:solidFill>
                  <a:prstClr val="black"/>
                </a:solidFill>
              </a:rPr>
              <a:t>Full eligibility assessment</a:t>
            </a:r>
          </a:p>
          <a:p>
            <a:pPr marL="285750" indent="-285750">
              <a:buFont typeface="Arial" panose="020B0604020202020204" pitchFamily="34" charset="0"/>
              <a:buChar char="•"/>
            </a:pPr>
            <a:r>
              <a:rPr lang="en-GB" sz="2400" dirty="0">
                <a:solidFill>
                  <a:prstClr val="black"/>
                </a:solidFill>
              </a:rPr>
              <a:t>Baseline assessment</a:t>
            </a:r>
          </a:p>
          <a:p>
            <a:pPr algn="ctr"/>
            <a:r>
              <a:rPr lang="en-GB" sz="2200" i="1" dirty="0">
                <a:solidFill>
                  <a:prstClr val="black"/>
                </a:solidFill>
              </a:rPr>
              <a:t>Consider booking longer appointment or</a:t>
            </a:r>
          </a:p>
          <a:p>
            <a:pPr algn="ctr"/>
            <a:r>
              <a:rPr lang="en-GB" sz="2200" i="1" dirty="0">
                <a:solidFill>
                  <a:prstClr val="black"/>
                </a:solidFill>
              </a:rPr>
              <a:t> appointment at end of surgery</a:t>
            </a:r>
          </a:p>
        </p:txBody>
      </p:sp>
      <p:sp>
        <p:nvSpPr>
          <p:cNvPr id="8" name="TextBox 7"/>
          <p:cNvSpPr txBox="1"/>
          <p:nvPr/>
        </p:nvSpPr>
        <p:spPr>
          <a:xfrm>
            <a:off x="1807688" y="687370"/>
            <a:ext cx="5184576" cy="1569660"/>
          </a:xfrm>
          <a:prstGeom prst="rect">
            <a:avLst/>
          </a:prstGeom>
          <a:noFill/>
          <a:ln w="31750">
            <a:solidFill>
              <a:srgbClr val="FF0000"/>
            </a:solidFill>
          </a:ln>
        </p:spPr>
        <p:txBody>
          <a:bodyPr wrap="square" rtlCol="0">
            <a:spAutoFit/>
          </a:bodyPr>
          <a:lstStyle/>
          <a:p>
            <a:pPr algn="ctr"/>
            <a:r>
              <a:rPr lang="en-GB" sz="2400" b="1" dirty="0">
                <a:solidFill>
                  <a:prstClr val="black"/>
                </a:solidFill>
              </a:rPr>
              <a:t>Telephone consultation</a:t>
            </a:r>
          </a:p>
          <a:p>
            <a:pPr marL="285750" indent="-285750">
              <a:buFont typeface="Arial" panose="020B0604020202020204" pitchFamily="34" charset="0"/>
              <a:buChar char="•"/>
            </a:pPr>
            <a:r>
              <a:rPr lang="en-GB" sz="2400" dirty="0">
                <a:solidFill>
                  <a:prstClr val="black"/>
                </a:solidFill>
              </a:rPr>
              <a:t>Initial eligibility assessment</a:t>
            </a:r>
          </a:p>
          <a:p>
            <a:pPr marL="285750" indent="-285750">
              <a:buFont typeface="Arial" panose="020B0604020202020204" pitchFamily="34" charset="0"/>
              <a:buChar char="•"/>
            </a:pPr>
            <a:r>
              <a:rPr lang="en-GB" sz="2400" dirty="0">
                <a:solidFill>
                  <a:prstClr val="black"/>
                </a:solidFill>
              </a:rPr>
              <a:t>Introduce study (information leaflets on </a:t>
            </a:r>
            <a:r>
              <a:rPr lang="en-GB" sz="2400" dirty="0">
                <a:solidFill>
                  <a:prstClr val="black"/>
                </a:solidFill>
                <a:hlinkClick r:id="rId3"/>
              </a:rPr>
              <a:t>www.archiestudy.com</a:t>
            </a:r>
            <a:r>
              <a:rPr lang="en-GB" sz="2400" dirty="0">
                <a:solidFill>
                  <a:prstClr val="black"/>
                </a:solidFill>
              </a:rPr>
              <a:t>) </a:t>
            </a:r>
          </a:p>
        </p:txBody>
      </p:sp>
      <p:sp>
        <p:nvSpPr>
          <p:cNvPr id="10" name="TextBox 9"/>
          <p:cNvSpPr txBox="1"/>
          <p:nvPr/>
        </p:nvSpPr>
        <p:spPr>
          <a:xfrm>
            <a:off x="1053352" y="2852936"/>
            <a:ext cx="2016224" cy="461665"/>
          </a:xfrm>
          <a:prstGeom prst="rect">
            <a:avLst/>
          </a:prstGeom>
          <a:noFill/>
          <a:ln w="25400">
            <a:solidFill>
              <a:srgbClr val="FF0000"/>
            </a:solidFill>
          </a:ln>
        </p:spPr>
        <p:txBody>
          <a:bodyPr wrap="square" rtlCol="0">
            <a:spAutoFit/>
          </a:bodyPr>
          <a:lstStyle/>
          <a:p>
            <a:pPr algn="ctr"/>
            <a:r>
              <a:rPr lang="en-GB" sz="2400" b="1" dirty="0">
                <a:solidFill>
                  <a:prstClr val="black"/>
                </a:solidFill>
              </a:rPr>
              <a:t>Study website</a:t>
            </a:r>
          </a:p>
        </p:txBody>
      </p:sp>
      <p:sp>
        <p:nvSpPr>
          <p:cNvPr id="11" name="TextBox 10"/>
          <p:cNvSpPr txBox="1"/>
          <p:nvPr/>
        </p:nvSpPr>
        <p:spPr>
          <a:xfrm>
            <a:off x="5716656" y="2693021"/>
            <a:ext cx="2266578" cy="830997"/>
          </a:xfrm>
          <a:prstGeom prst="rect">
            <a:avLst/>
          </a:prstGeom>
          <a:noFill/>
          <a:ln w="25400">
            <a:solidFill>
              <a:srgbClr val="FF0000"/>
            </a:solidFill>
          </a:ln>
        </p:spPr>
        <p:txBody>
          <a:bodyPr wrap="square" rtlCol="0">
            <a:spAutoFit/>
          </a:bodyPr>
          <a:lstStyle/>
          <a:p>
            <a:pPr algn="ctr"/>
            <a:r>
              <a:rPr lang="en-GB" sz="2400" b="1" dirty="0">
                <a:solidFill>
                  <a:prstClr val="black"/>
                </a:solidFill>
              </a:rPr>
              <a:t>Screen prompts </a:t>
            </a:r>
            <a:r>
              <a:rPr lang="en-GB" sz="2400" dirty="0">
                <a:solidFill>
                  <a:prstClr val="black"/>
                </a:solidFill>
              </a:rPr>
              <a:t>(EMIS Web)</a:t>
            </a:r>
          </a:p>
        </p:txBody>
      </p:sp>
      <p:sp>
        <p:nvSpPr>
          <p:cNvPr id="12" name="Down Arrow 11"/>
          <p:cNvSpPr/>
          <p:nvPr/>
        </p:nvSpPr>
        <p:spPr>
          <a:xfrm>
            <a:off x="4283968" y="2257030"/>
            <a:ext cx="216024" cy="1964058"/>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3" name="Down Arrow 12"/>
          <p:cNvSpPr/>
          <p:nvPr/>
        </p:nvSpPr>
        <p:spPr>
          <a:xfrm>
            <a:off x="1932872" y="3314601"/>
            <a:ext cx="288032" cy="906487"/>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4" name="Down Arrow 13"/>
          <p:cNvSpPr/>
          <p:nvPr/>
        </p:nvSpPr>
        <p:spPr>
          <a:xfrm>
            <a:off x="6704232" y="3520095"/>
            <a:ext cx="288032" cy="700993"/>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Tree>
    <p:extLst>
      <p:ext uri="{BB962C8B-B14F-4D97-AF65-F5344CB8AC3E}">
        <p14:creationId xmlns:p14="http://schemas.microsoft.com/office/powerpoint/2010/main" val="32913401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Screen prompt (EMIS Web)</a:t>
            </a:r>
            <a:endParaRPr lang="en-GB" dirty="0"/>
          </a:p>
        </p:txBody>
      </p:sp>
      <p:sp>
        <p:nvSpPr>
          <p:cNvPr id="3" name="Content Placeholder 2"/>
          <p:cNvSpPr>
            <a:spLocks noGrp="1"/>
          </p:cNvSpPr>
          <p:nvPr>
            <p:ph idx="1"/>
          </p:nvPr>
        </p:nvSpPr>
        <p:spPr>
          <a:xfrm>
            <a:off x="457200" y="1600200"/>
            <a:ext cx="8229600" cy="4709120"/>
          </a:xfrm>
        </p:spPr>
        <p:txBody>
          <a:bodyPr>
            <a:normAutofit fontScale="92500" lnSpcReduction="20000"/>
          </a:bodyPr>
          <a:lstStyle/>
          <a:p>
            <a:r>
              <a:rPr lang="en-GB" dirty="0" smtClean="0"/>
              <a:t>Consulting with any of the following:</a:t>
            </a:r>
          </a:p>
          <a:p>
            <a:pPr lvl="1"/>
            <a:r>
              <a:rPr lang="en-GB" dirty="0" smtClean="0"/>
              <a:t>Cough</a:t>
            </a:r>
          </a:p>
          <a:p>
            <a:pPr lvl="1"/>
            <a:r>
              <a:rPr lang="en-GB" dirty="0" smtClean="0"/>
              <a:t>Pyrexia</a:t>
            </a:r>
          </a:p>
          <a:p>
            <a:pPr lvl="1"/>
            <a:r>
              <a:rPr lang="en-GB" dirty="0" smtClean="0"/>
              <a:t>Influenza</a:t>
            </a:r>
          </a:p>
          <a:p>
            <a:pPr lvl="1"/>
            <a:r>
              <a:rPr lang="en-GB" dirty="0" smtClean="0"/>
              <a:t>Influenza-like illness</a:t>
            </a:r>
          </a:p>
          <a:p>
            <a:pPr lvl="1"/>
            <a:r>
              <a:rPr lang="en-GB" dirty="0" smtClean="0"/>
              <a:t>Upper respiratory tract infection</a:t>
            </a:r>
          </a:p>
          <a:p>
            <a:pPr lvl="1"/>
            <a:r>
              <a:rPr lang="en-GB" dirty="0" smtClean="0"/>
              <a:t>Viral illness</a:t>
            </a:r>
          </a:p>
          <a:p>
            <a:pPr marL="457200" lvl="1" indent="0">
              <a:buNone/>
            </a:pPr>
            <a:endParaRPr lang="en-GB" dirty="0" smtClean="0"/>
          </a:p>
          <a:p>
            <a:pPr lvl="0"/>
            <a:r>
              <a:rPr lang="en-GB" sz="3000" dirty="0" smtClean="0">
                <a:solidFill>
                  <a:prstClr val="black"/>
                </a:solidFill>
              </a:rPr>
              <a:t>Provided:</a:t>
            </a:r>
          </a:p>
          <a:p>
            <a:pPr lvl="1"/>
            <a:r>
              <a:rPr lang="en-GB" sz="2600" dirty="0" smtClean="0">
                <a:solidFill>
                  <a:prstClr val="black"/>
                </a:solidFill>
              </a:rPr>
              <a:t>Age </a:t>
            </a:r>
            <a:r>
              <a:rPr lang="en-GB" sz="2600" dirty="0">
                <a:solidFill>
                  <a:prstClr val="black"/>
                </a:solidFill>
              </a:rPr>
              <a:t>6 months to 12 </a:t>
            </a:r>
            <a:r>
              <a:rPr lang="en-GB" sz="2600" dirty="0" smtClean="0">
                <a:solidFill>
                  <a:prstClr val="black"/>
                </a:solidFill>
              </a:rPr>
              <a:t>years</a:t>
            </a:r>
            <a:endParaRPr lang="en-GB" sz="2600" dirty="0">
              <a:solidFill>
                <a:prstClr val="black"/>
              </a:solidFill>
            </a:endParaRPr>
          </a:p>
          <a:p>
            <a:pPr lvl="1"/>
            <a:r>
              <a:rPr lang="en-GB" sz="2600" dirty="0">
                <a:solidFill>
                  <a:prstClr val="black"/>
                </a:solidFill>
              </a:rPr>
              <a:t>Coded ‘At risk of influenza-related complications</a:t>
            </a:r>
            <a:r>
              <a:rPr lang="en-GB" sz="2600" dirty="0" smtClean="0">
                <a:solidFill>
                  <a:prstClr val="black"/>
                </a:solidFill>
              </a:rPr>
              <a:t>’ (</a:t>
            </a:r>
            <a:r>
              <a:rPr lang="en-GB" sz="2600" dirty="0" smtClean="0"/>
              <a:t>EMISNQAT42)</a:t>
            </a:r>
            <a:endParaRPr lang="en-GB" sz="2600" dirty="0">
              <a:solidFill>
                <a:prstClr val="black"/>
              </a:solidFill>
            </a:endParaRPr>
          </a:p>
          <a:p>
            <a:endParaRPr lang="en-GB" dirty="0" smtClean="0"/>
          </a:p>
        </p:txBody>
      </p:sp>
    </p:spTree>
    <p:extLst>
      <p:ext uri="{BB962C8B-B14F-4D97-AF65-F5344CB8AC3E}">
        <p14:creationId xmlns:p14="http://schemas.microsoft.com/office/powerpoint/2010/main" val="2510358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Record interest ‘in principle’</a:t>
            </a:r>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1556792"/>
            <a:ext cx="5472608" cy="4273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308537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balloon Archie TC tiff"/>
          <p:cNvPicPr>
            <a:picLocks noChangeAspect="1" noChangeArrowheads="1"/>
          </p:cNvPicPr>
          <p:nvPr/>
        </p:nvPicPr>
        <p:blipFill>
          <a:blip r:embed="rId3" cstate="print"/>
          <a:srcRect r="17529"/>
          <a:stretch>
            <a:fillRect/>
          </a:stretch>
        </p:blipFill>
        <p:spPr bwMode="auto">
          <a:xfrm>
            <a:off x="1752640" y="3483104"/>
            <a:ext cx="2142490" cy="2712316"/>
          </a:xfrm>
          <a:prstGeom prst="rect">
            <a:avLst/>
          </a:prstGeom>
          <a:noFill/>
          <a:ln w="9525">
            <a:noFill/>
            <a:miter lim="800000"/>
            <a:headEnd/>
            <a:tailEnd/>
          </a:ln>
        </p:spPr>
      </p:pic>
      <p:sp>
        <p:nvSpPr>
          <p:cNvPr id="4" name="Oval Callout 3"/>
          <p:cNvSpPr/>
          <p:nvPr/>
        </p:nvSpPr>
        <p:spPr>
          <a:xfrm>
            <a:off x="2112680" y="818808"/>
            <a:ext cx="5400600" cy="2808312"/>
          </a:xfrm>
          <a:prstGeom prst="wedgeEllipse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GB" sz="5400" b="1" dirty="0">
                <a:solidFill>
                  <a:sysClr val="windowText" lastClr="000000"/>
                </a:solidFill>
              </a:rPr>
              <a:t>Thank you for listening</a:t>
            </a:r>
          </a:p>
        </p:txBody>
      </p:sp>
    </p:spTree>
    <p:extLst>
      <p:ext uri="{BB962C8B-B14F-4D97-AF65-F5344CB8AC3E}">
        <p14:creationId xmlns:p14="http://schemas.microsoft.com/office/powerpoint/2010/main" val="1172308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4616" y="690992"/>
            <a:ext cx="4176464" cy="4176464"/>
          </a:xfrm>
          <a:prstGeom prst="rect">
            <a:avLst/>
          </a:prstGeom>
        </p:spPr>
      </p:pic>
      <p:sp>
        <p:nvSpPr>
          <p:cNvPr id="5" name="TextBox 4"/>
          <p:cNvSpPr txBox="1"/>
          <p:nvPr/>
        </p:nvSpPr>
        <p:spPr>
          <a:xfrm>
            <a:off x="2110008" y="5072600"/>
            <a:ext cx="4968552" cy="1261884"/>
          </a:xfrm>
          <a:prstGeom prst="rect">
            <a:avLst/>
          </a:prstGeom>
          <a:noFill/>
        </p:spPr>
        <p:txBody>
          <a:bodyPr wrap="square" rtlCol="0">
            <a:spAutoFit/>
          </a:bodyPr>
          <a:lstStyle/>
          <a:p>
            <a:pPr algn="ctr"/>
            <a:r>
              <a:rPr lang="en-GB" sz="2800" b="1" dirty="0">
                <a:solidFill>
                  <a:prstClr val="black"/>
                </a:solidFill>
              </a:rPr>
              <a:t>Dr Kay Wang</a:t>
            </a:r>
          </a:p>
          <a:p>
            <a:pPr algn="ctr"/>
            <a:r>
              <a:rPr lang="en-GB" sz="2400" b="1" dirty="0">
                <a:solidFill>
                  <a:prstClr val="black"/>
                </a:solidFill>
              </a:rPr>
              <a:t>ARCHIE Study Chief Investigator</a:t>
            </a:r>
          </a:p>
          <a:p>
            <a:pPr algn="ctr"/>
            <a:r>
              <a:rPr lang="en-GB" sz="2400" dirty="0">
                <a:solidFill>
                  <a:prstClr val="black"/>
                </a:solidFill>
              </a:rPr>
              <a:t>E-mail: kay.wang@phc.ox.ac.uk</a:t>
            </a:r>
          </a:p>
        </p:txBody>
      </p:sp>
    </p:spTree>
    <p:extLst>
      <p:ext uri="{BB962C8B-B14F-4D97-AF65-F5344CB8AC3E}">
        <p14:creationId xmlns:p14="http://schemas.microsoft.com/office/powerpoint/2010/main" val="2742841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Patients to consider for ARCHIE</a:t>
            </a:r>
            <a:endParaRPr lang="en-GB" dirty="0"/>
          </a:p>
        </p:txBody>
      </p:sp>
      <p:sp>
        <p:nvSpPr>
          <p:cNvPr id="5" name="Content Placeholder 2"/>
          <p:cNvSpPr txBox="1">
            <a:spLocks/>
          </p:cNvSpPr>
          <p:nvPr/>
        </p:nvSpPr>
        <p:spPr>
          <a:xfrm>
            <a:off x="457200" y="1600200"/>
            <a:ext cx="8229600" cy="4525963"/>
          </a:xfrm>
          <a:prstGeom prst="rect">
            <a:avLst/>
          </a:prstGeom>
        </p:spPr>
        <p:txBody>
          <a:bodyPr>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smtClean="0"/>
              <a:t>‘At risk’ children aged 6 months to 12 years</a:t>
            </a:r>
          </a:p>
          <a:p>
            <a:pPr marL="0" indent="0">
              <a:buFont typeface="Arial" panose="020B0604020202020204" pitchFamily="34" charset="0"/>
              <a:buNone/>
            </a:pPr>
            <a:endParaRPr lang="en-GB" smtClean="0"/>
          </a:p>
          <a:p>
            <a:r>
              <a:rPr lang="en-GB" smtClean="0"/>
              <a:t>Cough AND fever* during influenza season (October to March) </a:t>
            </a:r>
          </a:p>
          <a:p>
            <a:pPr marL="0" indent="0">
              <a:buFont typeface="Arial" panose="020B0604020202020204" pitchFamily="34" charset="0"/>
              <a:buNone/>
            </a:pPr>
            <a:endParaRPr lang="en-GB" smtClean="0"/>
          </a:p>
          <a:p>
            <a:r>
              <a:rPr lang="en-GB" smtClean="0"/>
              <a:t>Within 5 days of symptom onset</a:t>
            </a:r>
          </a:p>
          <a:p>
            <a:pPr marL="0" indent="0">
              <a:buFont typeface="Arial" panose="020B0604020202020204" pitchFamily="34" charset="0"/>
              <a:buNone/>
            </a:pPr>
            <a:endParaRPr lang="en-GB" smtClean="0"/>
          </a:p>
          <a:p>
            <a:r>
              <a:rPr lang="en-GB" smtClean="0"/>
              <a:t>No known contraindication to co-amoxiclav</a:t>
            </a:r>
          </a:p>
          <a:p>
            <a:pPr marL="0" indent="0">
              <a:buFont typeface="Arial" panose="020B0604020202020204" pitchFamily="34" charset="0"/>
              <a:buNone/>
            </a:pPr>
            <a:endParaRPr lang="en-GB" smtClean="0"/>
          </a:p>
          <a:p>
            <a:r>
              <a:rPr lang="en-GB" smtClean="0"/>
              <a:t>Does not require immediate antibiotics or hospitalisation</a:t>
            </a:r>
          </a:p>
          <a:p>
            <a:pPr marL="0" indent="0">
              <a:buFont typeface="Arial" panose="020B0604020202020204" pitchFamily="34" charset="0"/>
              <a:buNone/>
            </a:pPr>
            <a:endParaRPr lang="en-GB" dirty="0"/>
          </a:p>
        </p:txBody>
      </p:sp>
      <p:sp>
        <p:nvSpPr>
          <p:cNvPr id="6" name="TextBox 5"/>
          <p:cNvSpPr txBox="1"/>
          <p:nvPr/>
        </p:nvSpPr>
        <p:spPr>
          <a:xfrm>
            <a:off x="484560" y="6297016"/>
            <a:ext cx="8077789" cy="400110"/>
          </a:xfrm>
          <a:prstGeom prst="rect">
            <a:avLst/>
          </a:prstGeom>
          <a:noFill/>
        </p:spPr>
        <p:txBody>
          <a:bodyPr wrap="none" rtlCol="0">
            <a:spAutoFit/>
          </a:bodyPr>
          <a:lstStyle/>
          <a:p>
            <a:pPr lvl="0">
              <a:spcBef>
                <a:spcPct val="20000"/>
              </a:spcBef>
            </a:pPr>
            <a:r>
              <a:rPr lang="en-GB" sz="2000" dirty="0" smtClean="0">
                <a:solidFill>
                  <a:prstClr val="black"/>
                </a:solidFill>
              </a:rPr>
              <a:t>*Reported </a:t>
            </a:r>
            <a:r>
              <a:rPr lang="en-GB" sz="2000" dirty="0">
                <a:solidFill>
                  <a:prstClr val="black"/>
                </a:solidFill>
              </a:rPr>
              <a:t>as symptom or temperature 37.9°C or higher during consultation</a:t>
            </a:r>
          </a:p>
        </p:txBody>
      </p:sp>
    </p:spTree>
    <p:extLst>
      <p:ext uri="{BB962C8B-B14F-4D97-AF65-F5344CB8AC3E}">
        <p14:creationId xmlns:p14="http://schemas.microsoft.com/office/powerpoint/2010/main" val="24184941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Full eligibility criteria</a:t>
            </a:r>
            <a:endParaRPr lang="en-GB" dirty="0"/>
          </a:p>
        </p:txBody>
      </p:sp>
      <p:pic>
        <p:nvPicPr>
          <p:cNvPr id="8" name="Picture 7" descr="Website screenshot 29 July 2014.PNG"/>
          <p:cNvPicPr>
            <a:picLocks noChangeAspect="1"/>
          </p:cNvPicPr>
          <p:nvPr/>
        </p:nvPicPr>
        <p:blipFill>
          <a:blip r:embed="rId3"/>
          <a:stretch>
            <a:fillRect/>
          </a:stretch>
        </p:blipFill>
        <p:spPr>
          <a:xfrm>
            <a:off x="3036283" y="1412776"/>
            <a:ext cx="3810000" cy="4688385"/>
          </a:xfrm>
          <a:prstGeom prst="rect">
            <a:avLst/>
          </a:prstGeom>
          <a:noFill/>
        </p:spPr>
      </p:pic>
      <p:sp>
        <p:nvSpPr>
          <p:cNvPr id="3" name="TextBox 2"/>
          <p:cNvSpPr txBox="1"/>
          <p:nvPr/>
        </p:nvSpPr>
        <p:spPr>
          <a:xfrm>
            <a:off x="3118196" y="2447105"/>
            <a:ext cx="1800200" cy="461665"/>
          </a:xfrm>
          <a:prstGeom prst="rect">
            <a:avLst/>
          </a:prstGeom>
          <a:noFill/>
          <a:ln w="25400">
            <a:solidFill>
              <a:srgbClr val="FF0000"/>
            </a:solidFill>
          </a:ln>
        </p:spPr>
        <p:txBody>
          <a:bodyPr wrap="square" rtlCol="0">
            <a:spAutoFit/>
          </a:bodyPr>
          <a:lstStyle/>
          <a:p>
            <a:endParaRPr lang="en-GB" sz="2400" dirty="0">
              <a:solidFill>
                <a:prstClr val="black"/>
              </a:solidFill>
            </a:endParaRPr>
          </a:p>
        </p:txBody>
      </p:sp>
      <p:sp>
        <p:nvSpPr>
          <p:cNvPr id="5" name="Right Arrow 4"/>
          <p:cNvSpPr/>
          <p:nvPr/>
        </p:nvSpPr>
        <p:spPr>
          <a:xfrm>
            <a:off x="2114190" y="2496194"/>
            <a:ext cx="978408" cy="432048"/>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Tree>
    <p:extLst>
      <p:ext uri="{BB962C8B-B14F-4D97-AF65-F5344CB8AC3E}">
        <p14:creationId xmlns:p14="http://schemas.microsoft.com/office/powerpoint/2010/main" val="2680211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Full eligibility criteria</a:t>
            </a:r>
            <a:endParaRPr lang="en-GB" dirty="0"/>
          </a:p>
        </p:txBody>
      </p:sp>
      <p:pic>
        <p:nvPicPr>
          <p:cNvPr id="10" name="Picture 9" descr="Website screenshot 29 July 2014.PNG"/>
          <p:cNvPicPr>
            <a:picLocks noChangeAspect="1"/>
          </p:cNvPicPr>
          <p:nvPr/>
        </p:nvPicPr>
        <p:blipFill>
          <a:blip r:embed="rId3"/>
          <a:stretch>
            <a:fillRect/>
          </a:stretch>
        </p:blipFill>
        <p:spPr>
          <a:xfrm>
            <a:off x="3144842" y="1352289"/>
            <a:ext cx="3810000" cy="4688385"/>
          </a:xfrm>
          <a:prstGeom prst="rect">
            <a:avLst/>
          </a:prstGeom>
          <a:noFill/>
        </p:spPr>
      </p:pic>
      <p:sp>
        <p:nvSpPr>
          <p:cNvPr id="9" name="TextBox 8"/>
          <p:cNvSpPr txBox="1"/>
          <p:nvPr/>
        </p:nvSpPr>
        <p:spPr>
          <a:xfrm>
            <a:off x="3232824" y="4321208"/>
            <a:ext cx="1483192" cy="253916"/>
          </a:xfrm>
          <a:prstGeom prst="rect">
            <a:avLst/>
          </a:prstGeom>
          <a:noFill/>
          <a:ln w="25400">
            <a:solidFill>
              <a:srgbClr val="FF0000"/>
            </a:solidFill>
          </a:ln>
        </p:spPr>
        <p:txBody>
          <a:bodyPr wrap="square" rtlCol="0">
            <a:spAutoFit/>
          </a:bodyPr>
          <a:lstStyle/>
          <a:p>
            <a:endParaRPr lang="en-GB" sz="1050" dirty="0">
              <a:solidFill>
                <a:prstClr val="black"/>
              </a:solidFill>
            </a:endParaRPr>
          </a:p>
        </p:txBody>
      </p:sp>
      <p:sp>
        <p:nvSpPr>
          <p:cNvPr id="5" name="Right Arrow 4"/>
          <p:cNvSpPr/>
          <p:nvPr/>
        </p:nvSpPr>
        <p:spPr>
          <a:xfrm>
            <a:off x="2155138" y="4232142"/>
            <a:ext cx="978408" cy="432048"/>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Tree>
    <p:extLst>
      <p:ext uri="{BB962C8B-B14F-4D97-AF65-F5344CB8AC3E}">
        <p14:creationId xmlns:p14="http://schemas.microsoft.com/office/powerpoint/2010/main" val="3280274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dirty="0" smtClean="0"/>
              <a:t>Inclusion criteria</a:t>
            </a:r>
            <a:endParaRPr lang="en-GB" dirty="0"/>
          </a:p>
        </p:txBody>
      </p:sp>
      <p:sp>
        <p:nvSpPr>
          <p:cNvPr id="3" name="Content Placeholder 2"/>
          <p:cNvSpPr>
            <a:spLocks noGrp="1"/>
          </p:cNvSpPr>
          <p:nvPr>
            <p:ph idx="1"/>
          </p:nvPr>
        </p:nvSpPr>
        <p:spPr/>
        <p:txBody>
          <a:bodyPr/>
          <a:lstStyle/>
          <a:p>
            <a:r>
              <a:rPr lang="en-GB" dirty="0" smtClean="0"/>
              <a:t>Add screenshot of online version.</a:t>
            </a:r>
            <a:endParaRPr lang="en-GB"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8" y="1255732"/>
            <a:ext cx="8778240" cy="53416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983270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dirty="0" smtClean="0"/>
              <a:t>Inclusion criteria</a:t>
            </a:r>
            <a:endParaRPr lang="en-GB" dirty="0"/>
          </a:p>
        </p:txBody>
      </p:sp>
      <p:sp>
        <p:nvSpPr>
          <p:cNvPr id="3" name="Content Placeholder 2"/>
          <p:cNvSpPr>
            <a:spLocks noGrp="1"/>
          </p:cNvSpPr>
          <p:nvPr>
            <p:ph idx="1"/>
          </p:nvPr>
        </p:nvSpPr>
        <p:spPr/>
        <p:txBody>
          <a:bodyPr/>
          <a:lstStyle/>
          <a:p>
            <a:r>
              <a:rPr lang="en-GB" dirty="0" smtClean="0"/>
              <a:t>Add screenshot of online version.</a:t>
            </a:r>
            <a:endParaRPr lang="en-GB"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8" y="1255732"/>
            <a:ext cx="8778240" cy="53416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hevron 4"/>
          <p:cNvSpPr/>
          <p:nvPr/>
        </p:nvSpPr>
        <p:spPr>
          <a:xfrm>
            <a:off x="71948" y="1832000"/>
            <a:ext cx="137280" cy="144016"/>
          </a:xfrm>
          <a:prstGeom prst="chevr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 name="Chevron 5"/>
          <p:cNvSpPr/>
          <p:nvPr/>
        </p:nvSpPr>
        <p:spPr>
          <a:xfrm>
            <a:off x="70116" y="2564904"/>
            <a:ext cx="137280" cy="144016"/>
          </a:xfrm>
          <a:prstGeom prst="chevr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 name="Chevron 6"/>
          <p:cNvSpPr/>
          <p:nvPr/>
        </p:nvSpPr>
        <p:spPr>
          <a:xfrm>
            <a:off x="76144" y="3522216"/>
            <a:ext cx="137280" cy="144016"/>
          </a:xfrm>
          <a:prstGeom prst="chevr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8" name="Chevron 7"/>
          <p:cNvSpPr/>
          <p:nvPr/>
        </p:nvSpPr>
        <p:spPr>
          <a:xfrm>
            <a:off x="85536" y="4509120"/>
            <a:ext cx="137280" cy="144016"/>
          </a:xfrm>
          <a:prstGeom prst="chevr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12303106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GB" sz="4889" dirty="0" smtClean="0"/>
              <a:t>Key ‘at risk’ categories</a:t>
            </a:r>
            <a:r>
              <a:rPr lang="en-GB" dirty="0" smtClean="0"/>
              <a:t/>
            </a:r>
            <a:br>
              <a:rPr lang="en-GB" dirty="0" smtClean="0"/>
            </a:br>
            <a:r>
              <a:rPr lang="en-GB" sz="3556" dirty="0" smtClean="0"/>
              <a:t>(see </a:t>
            </a:r>
            <a:r>
              <a:rPr lang="en-GB" sz="3556" dirty="0" smtClean="0">
                <a:solidFill>
                  <a:srgbClr val="FF0000"/>
                </a:solidFill>
              </a:rPr>
              <a:t>INCLUSION CRITERIA </a:t>
            </a:r>
            <a:r>
              <a:rPr lang="en-GB" sz="3556" dirty="0" smtClean="0"/>
              <a:t>link)</a:t>
            </a:r>
            <a:endParaRPr lang="en-GB" sz="3556" dirty="0"/>
          </a:p>
        </p:txBody>
      </p:sp>
      <p:sp>
        <p:nvSpPr>
          <p:cNvPr id="6" name="Content Placeholder 2"/>
          <p:cNvSpPr txBox="1">
            <a:spLocks/>
          </p:cNvSpPr>
          <p:nvPr/>
        </p:nvSpPr>
        <p:spPr>
          <a:xfrm>
            <a:off x="457200" y="1736183"/>
            <a:ext cx="8507288" cy="5182896"/>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sz="2400" b="1" smtClean="0">
                <a:solidFill>
                  <a:srgbClr val="FF0000"/>
                </a:solidFill>
              </a:rPr>
              <a:t>Prematurity</a:t>
            </a:r>
            <a:r>
              <a:rPr lang="en-GB" sz="2400" smtClean="0"/>
              <a:t> </a:t>
            </a:r>
            <a:r>
              <a:rPr lang="en-GB" sz="2400" b="1" smtClean="0">
                <a:solidFill>
                  <a:srgbClr val="FF0000"/>
                </a:solidFill>
              </a:rPr>
              <a:t>in children aged 6 to 23 months </a:t>
            </a:r>
            <a:r>
              <a:rPr lang="en-GB" sz="2400" smtClean="0"/>
              <a:t>– born at less than 37 weeks’ gestation</a:t>
            </a:r>
            <a:endParaRPr lang="en-GB" sz="2400" b="1" smtClean="0">
              <a:solidFill>
                <a:srgbClr val="FF0000"/>
              </a:solidFill>
            </a:endParaRPr>
          </a:p>
          <a:p>
            <a:r>
              <a:rPr lang="en-GB" sz="2400" b="1" smtClean="0">
                <a:solidFill>
                  <a:srgbClr val="FF0000"/>
                </a:solidFill>
              </a:rPr>
              <a:t>Immunodeficiency</a:t>
            </a:r>
            <a:r>
              <a:rPr lang="en-GB" sz="2400" smtClean="0">
                <a:solidFill>
                  <a:prstClr val="black"/>
                </a:solidFill>
              </a:rPr>
              <a:t> – drugs, haematological conditions, malignancy, sickle cell disease</a:t>
            </a:r>
            <a:endParaRPr lang="en-GB" sz="2400" smtClean="0"/>
          </a:p>
          <a:p>
            <a:r>
              <a:rPr lang="en-GB" sz="2400" b="1" smtClean="0">
                <a:solidFill>
                  <a:srgbClr val="FF0000"/>
                </a:solidFill>
              </a:rPr>
              <a:t>Diabetes mellitus</a:t>
            </a:r>
          </a:p>
          <a:p>
            <a:r>
              <a:rPr lang="en-GB" sz="2400" b="1" smtClean="0">
                <a:solidFill>
                  <a:srgbClr val="FF0000"/>
                </a:solidFill>
              </a:rPr>
              <a:t>Neurological conditions</a:t>
            </a:r>
            <a:r>
              <a:rPr lang="en-GB" sz="2400" smtClean="0"/>
              <a:t> – compromising respiratory function/handling of respiratory secretions</a:t>
            </a:r>
          </a:p>
          <a:p>
            <a:r>
              <a:rPr lang="en-GB" sz="2400" b="1" smtClean="0">
                <a:solidFill>
                  <a:srgbClr val="FF0000"/>
                </a:solidFill>
              </a:rPr>
              <a:t>Lung conditions </a:t>
            </a:r>
            <a:r>
              <a:rPr lang="en-GB" sz="2400" smtClean="0"/>
              <a:t>– asthma requiring controller therapy, recurrent viral wheeze, hospitalisation within last 12 months (asthma, bronchiolitis).  </a:t>
            </a:r>
            <a:r>
              <a:rPr lang="en-GB" sz="2400" b="1" u="sng" smtClean="0"/>
              <a:t>NOT cystic fibrosis.</a:t>
            </a:r>
          </a:p>
          <a:p>
            <a:r>
              <a:rPr lang="en-GB" sz="2400" b="1" smtClean="0">
                <a:solidFill>
                  <a:srgbClr val="FF0000"/>
                </a:solidFill>
              </a:rPr>
              <a:t>Cardiac conditions </a:t>
            </a:r>
            <a:r>
              <a:rPr lang="en-GB" sz="2400" smtClean="0"/>
              <a:t>– being actively managed or monitored by specialist hospital team</a:t>
            </a:r>
            <a:endParaRPr lang="en-GB" sz="2400" dirty="0"/>
          </a:p>
        </p:txBody>
      </p:sp>
    </p:spTree>
    <p:extLst>
      <p:ext uri="{BB962C8B-B14F-4D97-AF65-F5344CB8AC3E}">
        <p14:creationId xmlns:p14="http://schemas.microsoft.com/office/powerpoint/2010/main" val="10439968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GB" dirty="0" smtClean="0"/>
              <a:t>Exclusion criteria</a:t>
            </a:r>
            <a:endParaRPr lang="en-GB" dirty="0"/>
          </a:p>
        </p:txBody>
      </p:sp>
      <p:sp>
        <p:nvSpPr>
          <p:cNvPr id="3" name="Content Placeholder 2"/>
          <p:cNvSpPr>
            <a:spLocks noGrp="1"/>
          </p:cNvSpPr>
          <p:nvPr>
            <p:ph idx="1"/>
          </p:nvPr>
        </p:nvSpPr>
        <p:spPr/>
        <p:txBody>
          <a:bodyPr/>
          <a:lstStyle/>
          <a:p>
            <a:r>
              <a:rPr lang="en-GB" dirty="0" smtClean="0"/>
              <a:t>Add screenshot of online version.</a:t>
            </a:r>
            <a:endParaRPr lang="en-GB"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208" y="908720"/>
            <a:ext cx="8717280" cy="5753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182371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1723</Words>
  <Application>Microsoft Office PowerPoint</Application>
  <PresentationFormat>On-screen Show (4:3)</PresentationFormat>
  <Paragraphs>128</Paragraphs>
  <Slides>16</Slides>
  <Notes>16</Notes>
  <HiddenSlides>0</HiddenSlides>
  <MMClips>0</MMClips>
  <ScaleCrop>false</ScaleCrop>
  <HeadingPairs>
    <vt:vector size="4" baseType="variant">
      <vt:variant>
        <vt:lpstr>Theme</vt:lpstr>
      </vt:variant>
      <vt:variant>
        <vt:i4>4</vt:i4>
      </vt:variant>
      <vt:variant>
        <vt:lpstr>Slide Titles</vt:lpstr>
      </vt:variant>
      <vt:variant>
        <vt:i4>16</vt:i4>
      </vt:variant>
    </vt:vector>
  </HeadingPairs>
  <TitlesOfParts>
    <vt:vector size="20" baseType="lpstr">
      <vt:lpstr>Office Theme</vt:lpstr>
      <vt:lpstr>11_Office Theme</vt:lpstr>
      <vt:lpstr>1_Office Theme</vt:lpstr>
      <vt:lpstr>2_Office Theme</vt:lpstr>
      <vt:lpstr>The early use of Antibiotics in at Risk CHildren with InfluEnza</vt:lpstr>
      <vt:lpstr>PowerPoint Presentation</vt:lpstr>
      <vt:lpstr>Patients to consider for ARCHIE</vt:lpstr>
      <vt:lpstr>Full eligibility criteria</vt:lpstr>
      <vt:lpstr>Full eligibility criteria</vt:lpstr>
      <vt:lpstr>Inclusion criteria</vt:lpstr>
      <vt:lpstr>Inclusion criteria</vt:lpstr>
      <vt:lpstr>Key ‘at risk’ categories (see INCLUSION CRITERIA link)</vt:lpstr>
      <vt:lpstr>Exclusion criteria</vt:lpstr>
      <vt:lpstr>Contraindications to co-amoxiclav See EXCLUSION CRITERIA link</vt:lpstr>
      <vt:lpstr>PowerPoint Presentation</vt:lpstr>
      <vt:lpstr>Recruitment timeframe</vt:lpstr>
      <vt:lpstr>PowerPoint Presentation</vt:lpstr>
      <vt:lpstr>Screen prompt (EMIS Web)</vt:lpstr>
      <vt:lpstr>Record interest ‘in principle’</vt:lpstr>
      <vt:lpstr>PowerPoint Presentation</vt:lpstr>
    </vt:vector>
  </TitlesOfParts>
  <Company>University of Oxford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early use of Antibiotics in at Risk CHildren with InfluEnza</dc:title>
  <dc:creator>kywang</dc:creator>
  <cp:lastModifiedBy>kywang</cp:lastModifiedBy>
  <cp:revision>6</cp:revision>
  <dcterms:created xsi:type="dcterms:W3CDTF">2014-07-29T12:01:09Z</dcterms:created>
  <dcterms:modified xsi:type="dcterms:W3CDTF">2014-08-13T09:04:37Z</dcterms:modified>
</cp:coreProperties>
</file>