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7" r:id="rId4"/>
    <p:sldId id="258" r:id="rId5"/>
    <p:sldId id="259" r:id="rId6"/>
    <p:sldId id="260" r:id="rId7"/>
    <p:sldId id="261" r:id="rId8"/>
    <p:sldId id="274" r:id="rId9"/>
    <p:sldId id="273" r:id="rId10"/>
    <p:sldId id="262" r:id="rId11"/>
    <p:sldId id="264" r:id="rId12"/>
    <p:sldId id="265" r:id="rId13"/>
    <p:sldId id="267" r:id="rId14"/>
    <p:sldId id="266" r:id="rId15"/>
    <p:sldId id="275" r:id="rId16"/>
    <p:sldId id="268" r:id="rId17"/>
    <p:sldId id="269"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10" autoAdjust="0"/>
  </p:normalViewPr>
  <p:slideViewPr>
    <p:cSldViewPr>
      <p:cViewPr varScale="1">
        <p:scale>
          <a:sx n="61" d="100"/>
          <a:sy n="61" d="100"/>
        </p:scale>
        <p:origin x="-19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593D3-64BB-4375-99B5-C9733B9D8F9C}" type="datetimeFigureOut">
              <a:rPr lang="en-GB" smtClean="0"/>
              <a:t>13/08/2014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0E84D-AACF-40B8-A1EE-FF1EFDFE51C2}" type="slidenum">
              <a:rPr lang="en-GB" smtClean="0"/>
              <a:t>‹#›</a:t>
            </a:fld>
            <a:endParaRPr lang="en-GB"/>
          </a:p>
        </p:txBody>
      </p:sp>
    </p:spTree>
    <p:extLst>
      <p:ext uri="{BB962C8B-B14F-4D97-AF65-F5344CB8AC3E}">
        <p14:creationId xmlns:p14="http://schemas.microsoft.com/office/powerpoint/2010/main" val="371960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Next, you will next need to record when the child’s influenza-like illness (ILI) started and, in particular, when their fever started.  Please also indicate if the child has taken any medications so far for their current ILI episode.</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947217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After this, we ask you to perform a very simple clinical examination, starting off with taking the child’s temperature.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measure the child’s temperature, you can use any thermometer appropriate for the child’s age, but I will just mention at this point that we also provide an axillary thermometer in each child’s study pack.  The main purpose of this thermometer is to allow parents to monitor their child’s temperature at home.  However, you may also wish to use it during this baseline appointment so that you can show the parent how to use it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also remember to record the time you measure the child’s temperature using the 12 hour clock and select either am or pm from the box on your right hand side.</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55995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Next, we ask you to record the child’s heart rate and respiratory rate.  Please try to count these for a full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minute.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55995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will also need to record the child’s weight.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should be straightforward in most cases, but if you do not have facilities for weighing babies, we would be happy for you to either estimate the baby’s weight using the subtraction technique we have outlined here, or record the most recent weight written in the child’s red book, provided you are happy that this is up to 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559956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Before proceeding to randomisation, you must obtain a high nasal swab from the child, since this is the swab which we will use to detect the influenza virus. If you do not manage to obtain a high nasal swab, please do not proceed to randomising the child.  However, if you obtain the high nasal swab but not the throat swab, please still go ahead and randomise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swab kits provided in each study pack contain everything you need to take and package the swabs. Swabs will be analysed in Liverpool.  Postage is also already paid. There is a separate video on our website which explains how to take these swabs.  </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559956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study medication field will only appear if you click ‘yes’ beside the ‘high nasal swab’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Clicking on our website link will then direct you to our web based randomisation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559956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 you are now ready to randomise the child.  </a:t>
            </a:r>
            <a:r>
              <a:rPr kumimoji="0" lang="en-GB" sz="1200" b="0" i="0" u="none" strike="noStrike" kern="1200" cap="none" spc="0" normalizeH="0" baseline="0" noProof="0" smtClean="0">
                <a:ln>
                  <a:noFill/>
                </a:ln>
                <a:solidFill>
                  <a:prstClr val="black"/>
                </a:solidFill>
                <a:effectLst/>
                <a:uLnTx/>
                <a:uFillTx/>
                <a:latin typeface="+mn-lt"/>
                <a:ea typeface="+mn-ea"/>
                <a:cs typeface="+mn-cs"/>
              </a:rPr>
              <a:t>The next video will explain how to use our online randomisation system and how to allocate study medication to the child.</a:t>
            </a:r>
          </a:p>
          <a:p>
            <a:endParaRPr lang="en-GB" baseline="0" dirty="0" smtClean="0"/>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this video, I will introduce you to the ARCHIE study baseline assessment, particularly focusing on obtaining consent and baseline clinical details.</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8517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will need to obtain written informed consent from a parent or guardian for each child who takes part in our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may also obtain written assent from the child if appropriate.  However, this is optional.  There is no minimum age limit on which children you should seek assent from.  We are happy for you to make this judgement.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help you with this process, we will provide you with our study information leaflets for parents and children, which are also available to download from our website. To save time, you may find it helpful to ask parents and children to read these leaflets before the baseline appointment.  This will give them the opportunity to familiarise themselves with our study and think of any questions which they might want to ask before agreeing to take part.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74493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note that point 8 on the consent form, which asks parents and guardians if they would be willing for their child to have further follow-up throat swabs, is optional, and children can still take part in our study even if their parents are not willing to give consent for these additional swabs.  We also realise that if you are recruiting in an emergency department or GP walk-in centre, it may not be possible for you to offer parents and children this option.</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also pay special attention to the instructions at the bottom of each consent and assent form, which will tell you what you need to do with the various copies. The instructions will differ depending on whether or not you are recruiting from a GP surgery.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10091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you are not recruiting in a GP surgery, you will need to notify the child’s GP that they have been recruited into our study.  We will provide you with a GP surgery notification letter for this purpose.  Please complete the child’s details on this letter and then fax one copy to the child’s GP surgery and another to the primary care clinical trials unit in Oxford. </a:t>
            </a:r>
          </a:p>
          <a:p>
            <a:endParaRPr lang="en-GB" dirty="0" smtClean="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97498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find the contact details of the child’s GP surgery, you can go to our website and click on the ‘find GP surgery’ link.  This will take you to the NHS Choices website.  To find the details you need, type the name of the GP surgery into the search box.</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11270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 having done this, you are now ready to start the baseline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will provide you with a paper version of the baseline assessment form in the child’s study pack, which is on just on single side of A4.  Some people may prefer to complete this paper version first and enter the form online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660E84D-AACF-40B8-A1EE-FF1EFDFE51C2}" type="slidenum">
              <a:rPr lang="en-GB" smtClean="0"/>
              <a:t>7</a:t>
            </a:fld>
            <a:endParaRPr lang="en-GB"/>
          </a:p>
        </p:txBody>
      </p:sp>
    </p:spTree>
    <p:extLst>
      <p:ext uri="{BB962C8B-B14F-4D97-AF65-F5344CB8AC3E}">
        <p14:creationId xmlns:p14="http://schemas.microsoft.com/office/powerpoint/2010/main" val="40972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However, if you have access to our website, you may prefer to complete the form directly online, as this will reduce the likelihood of data entry errors and save you from having to archive the paper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access the online form, all you need to do is click on the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OpenClinica</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link which you will see once you submit your eligibility form. </a:t>
            </a:r>
          </a:p>
          <a:p>
            <a:endParaRPr lang="en-GB" dirty="0"/>
          </a:p>
        </p:txBody>
      </p:sp>
      <p:sp>
        <p:nvSpPr>
          <p:cNvPr id="4" name="Slide Number Placeholder 3"/>
          <p:cNvSpPr>
            <a:spLocks noGrp="1"/>
          </p:cNvSpPr>
          <p:nvPr>
            <p:ph type="sldNum" sz="quarter" idx="10"/>
          </p:nvPr>
        </p:nvSpPr>
        <p:spPr/>
        <p:txBody>
          <a:bodyPr/>
          <a:lstStyle/>
          <a:p>
            <a:fld id="{2660E84D-AACF-40B8-A1EE-FF1EFDFE51C2}" type="slidenum">
              <a:rPr lang="en-GB" smtClean="0"/>
              <a:t>8</a:t>
            </a:fld>
            <a:endParaRPr lang="en-GB"/>
          </a:p>
        </p:txBody>
      </p:sp>
    </p:spTree>
    <p:extLst>
      <p:ext uri="{BB962C8B-B14F-4D97-AF65-F5344CB8AC3E}">
        <p14:creationId xmlns:p14="http://schemas.microsoft.com/office/powerpoint/2010/main" val="123973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Here is what our online baseline assessment form looks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first part consists of recording some fairly straightforward demographic details and recording the date of study entry, which will be day 1 of the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key pieces of information you will need to randomise the child are: date of birth (to calculate the child’s age), and whether or not the child has received the current season’s influenza vaccination.  If you are not sure of the answer to the latter question, please select ‘not known’.  You will still be able to randomise the child.</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65344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575298-1452-4652-A7F0-ECD588CBF5FD}"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1225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575298-1452-4652-A7F0-ECD588CBF5FD}"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113426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575298-1452-4652-A7F0-ECD588CBF5FD}"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146768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5C72AC78-4742-4392-9A26-E1944A7ED40E}"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F7F853-9401-44B5-9203-F56DF645DC43}" type="slidenum">
              <a:rPr lang="en-GB"/>
              <a:pPr/>
              <a:t>‹#›</a:t>
            </a:fld>
            <a:endParaRPr lang="en-GB"/>
          </a:p>
        </p:txBody>
      </p:sp>
    </p:spTree>
    <p:extLst>
      <p:ext uri="{BB962C8B-B14F-4D97-AF65-F5344CB8AC3E}">
        <p14:creationId xmlns:p14="http://schemas.microsoft.com/office/powerpoint/2010/main" val="224402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F4629D8-60B5-4F6C-B419-C2DAA80B4F5D}"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DD3260-4BC6-48AF-B33B-BAF26D2ECE3B}" type="slidenum">
              <a:rPr lang="en-GB"/>
              <a:pPr/>
              <a:t>‹#›</a:t>
            </a:fld>
            <a:endParaRPr lang="en-GB"/>
          </a:p>
        </p:txBody>
      </p:sp>
    </p:spTree>
    <p:extLst>
      <p:ext uri="{BB962C8B-B14F-4D97-AF65-F5344CB8AC3E}">
        <p14:creationId xmlns:p14="http://schemas.microsoft.com/office/powerpoint/2010/main" val="246659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291F85-C7A7-4251-8800-D5B6F018E185}"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63704B-C252-4642-A07B-42701D820041}" type="slidenum">
              <a:rPr lang="en-GB"/>
              <a:pPr/>
              <a:t>‹#›</a:t>
            </a:fld>
            <a:endParaRPr lang="en-GB"/>
          </a:p>
        </p:txBody>
      </p:sp>
    </p:spTree>
    <p:extLst>
      <p:ext uri="{BB962C8B-B14F-4D97-AF65-F5344CB8AC3E}">
        <p14:creationId xmlns:p14="http://schemas.microsoft.com/office/powerpoint/2010/main" val="1447104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49624FB8-C14B-4FC8-87B9-16B12E966E0F}" type="datetime1">
              <a:rPr lang="en-GB"/>
              <a:pPr/>
              <a:t>13/08/2014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61B4F6A-EFF4-4BD2-B38C-4B0BB2988040}" type="slidenum">
              <a:rPr lang="en-GB"/>
              <a:pPr/>
              <a:t>‹#›</a:t>
            </a:fld>
            <a:endParaRPr lang="en-GB"/>
          </a:p>
        </p:txBody>
      </p:sp>
    </p:spTree>
    <p:extLst>
      <p:ext uri="{BB962C8B-B14F-4D97-AF65-F5344CB8AC3E}">
        <p14:creationId xmlns:p14="http://schemas.microsoft.com/office/powerpoint/2010/main" val="355540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8AA8F47B-A423-4C39-A2CA-6A06068C8698}" type="datetime1">
              <a:rPr lang="en-GB"/>
              <a:pPr/>
              <a:t>13/08/2014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3656BBD-837B-44C3-8875-55B4A6F126B4}" type="slidenum">
              <a:rPr lang="en-GB"/>
              <a:pPr/>
              <a:t>‹#›</a:t>
            </a:fld>
            <a:endParaRPr lang="en-GB"/>
          </a:p>
        </p:txBody>
      </p:sp>
    </p:spTree>
    <p:extLst>
      <p:ext uri="{BB962C8B-B14F-4D97-AF65-F5344CB8AC3E}">
        <p14:creationId xmlns:p14="http://schemas.microsoft.com/office/powerpoint/2010/main" val="318804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A113A5E-B165-478D-BCFD-70F979BAD166}" type="datetime1">
              <a:rPr lang="en-GB"/>
              <a:pPr/>
              <a:t>13/08/2014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A8B0504-F24F-487F-8111-572F9A27D7D5}" type="slidenum">
              <a:rPr lang="en-GB"/>
              <a:pPr/>
              <a:t>‹#›</a:t>
            </a:fld>
            <a:endParaRPr lang="en-GB"/>
          </a:p>
        </p:txBody>
      </p:sp>
    </p:spTree>
    <p:extLst>
      <p:ext uri="{BB962C8B-B14F-4D97-AF65-F5344CB8AC3E}">
        <p14:creationId xmlns:p14="http://schemas.microsoft.com/office/powerpoint/2010/main" val="965545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F1D3CB5-6862-4404-A440-783A7419CAFA}" type="datetime1">
              <a:rPr lang="en-GB"/>
              <a:pPr/>
              <a:t>13/08/2014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6F3AD58-1101-4C78-BBED-B648C3FD3E64}" type="slidenum">
              <a:rPr lang="en-GB"/>
              <a:pPr/>
              <a:t>‹#›</a:t>
            </a:fld>
            <a:endParaRPr lang="en-GB"/>
          </a:p>
        </p:txBody>
      </p:sp>
    </p:spTree>
    <p:extLst>
      <p:ext uri="{BB962C8B-B14F-4D97-AF65-F5344CB8AC3E}">
        <p14:creationId xmlns:p14="http://schemas.microsoft.com/office/powerpoint/2010/main" val="1812151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79D1AAA-A9FF-4C6B-8811-F1E8D491104F}" type="datetime1">
              <a:rPr lang="en-GB"/>
              <a:pPr/>
              <a:t>13/08/2014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C631F6E-92C0-428C-8FF1-A75381D415C6}" type="slidenum">
              <a:rPr lang="en-GB"/>
              <a:pPr/>
              <a:t>‹#›</a:t>
            </a:fld>
            <a:endParaRPr lang="en-GB"/>
          </a:p>
        </p:txBody>
      </p:sp>
    </p:spTree>
    <p:extLst>
      <p:ext uri="{BB962C8B-B14F-4D97-AF65-F5344CB8AC3E}">
        <p14:creationId xmlns:p14="http://schemas.microsoft.com/office/powerpoint/2010/main" val="257389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575298-1452-4652-A7F0-ECD588CBF5FD}"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3721465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C0EDF8C-D352-4BCA-AF6E-A3B0B44E960C}" type="datetime1">
              <a:rPr lang="en-GB"/>
              <a:pPr/>
              <a:t>13/08/2014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148C32D-F1F5-4273-A667-7CC21C1FBC1E}" type="slidenum">
              <a:rPr lang="en-GB"/>
              <a:pPr/>
              <a:t>‹#›</a:t>
            </a:fld>
            <a:endParaRPr lang="en-GB"/>
          </a:p>
        </p:txBody>
      </p:sp>
    </p:spTree>
    <p:extLst>
      <p:ext uri="{BB962C8B-B14F-4D97-AF65-F5344CB8AC3E}">
        <p14:creationId xmlns:p14="http://schemas.microsoft.com/office/powerpoint/2010/main" val="2873140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776FB6C-6C64-4207-90D2-6DC95FF60EA5}"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A58B89-EFD4-4DB3-92B3-F0A207732F5B}" type="slidenum">
              <a:rPr lang="en-GB"/>
              <a:pPr/>
              <a:t>‹#›</a:t>
            </a:fld>
            <a:endParaRPr lang="en-GB"/>
          </a:p>
        </p:txBody>
      </p:sp>
    </p:spTree>
    <p:extLst>
      <p:ext uri="{BB962C8B-B14F-4D97-AF65-F5344CB8AC3E}">
        <p14:creationId xmlns:p14="http://schemas.microsoft.com/office/powerpoint/2010/main" val="3467694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F5293A1-BB57-4202-A0F6-B4E92E028F18}" type="datetime1">
              <a:rPr lang="en-GB"/>
              <a:pPr/>
              <a:t>13/08/2014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1DE3F7-B5C6-4BC0-AF64-B19CCC8613FC}" type="slidenum">
              <a:rPr lang="en-GB"/>
              <a:pPr/>
              <a:t>‹#›</a:t>
            </a:fld>
            <a:endParaRPr lang="en-GB"/>
          </a:p>
        </p:txBody>
      </p:sp>
    </p:spTree>
    <p:extLst>
      <p:ext uri="{BB962C8B-B14F-4D97-AF65-F5344CB8AC3E}">
        <p14:creationId xmlns:p14="http://schemas.microsoft.com/office/powerpoint/2010/main" val="733810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078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0069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175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5139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1739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1454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347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75298-1452-4652-A7F0-ECD588CBF5FD}" type="datetimeFigureOut">
              <a:rPr lang="en-GB" smtClean="0"/>
              <a:t>13/08/2014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535683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4293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8582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6576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013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575298-1452-4652-A7F0-ECD588CBF5FD}" type="datetimeFigureOut">
              <a:rPr lang="en-GB" smtClean="0"/>
              <a:t>13/08/2014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248592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575298-1452-4652-A7F0-ECD588CBF5FD}" type="datetimeFigureOut">
              <a:rPr lang="en-GB" smtClean="0"/>
              <a:t>13/08/2014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38721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575298-1452-4652-A7F0-ECD588CBF5FD}" type="datetimeFigureOut">
              <a:rPr lang="en-GB" smtClean="0"/>
              <a:t>13/08/2014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295644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75298-1452-4652-A7F0-ECD588CBF5FD}" type="datetimeFigureOut">
              <a:rPr lang="en-GB" smtClean="0"/>
              <a:t>13/08/2014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124771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75298-1452-4652-A7F0-ECD588CBF5FD}" type="datetimeFigureOut">
              <a:rPr lang="en-GB" smtClean="0"/>
              <a:t>13/08/2014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13747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75298-1452-4652-A7F0-ECD588CBF5FD}" type="datetimeFigureOut">
              <a:rPr lang="en-GB" smtClean="0"/>
              <a:t>13/08/2014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591F9-267E-4D6F-8A79-0B57C275F362}" type="slidenum">
              <a:rPr lang="en-GB" smtClean="0"/>
              <a:t>‹#›</a:t>
            </a:fld>
            <a:endParaRPr lang="en-GB"/>
          </a:p>
        </p:txBody>
      </p:sp>
    </p:spTree>
    <p:extLst>
      <p:ext uri="{BB962C8B-B14F-4D97-AF65-F5344CB8AC3E}">
        <p14:creationId xmlns:p14="http://schemas.microsoft.com/office/powerpoint/2010/main" val="18417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75298-1452-4652-A7F0-ECD588CBF5FD}" type="datetimeFigureOut">
              <a:rPr lang="en-GB" smtClean="0"/>
              <a:t>13/08/2014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591F9-267E-4D6F-8A79-0B57C275F362}" type="slidenum">
              <a:rPr lang="en-GB" smtClean="0"/>
              <a:t>‹#›</a:t>
            </a:fld>
            <a:endParaRPr lang="en-GB"/>
          </a:p>
        </p:txBody>
      </p:sp>
    </p:spTree>
    <p:extLst>
      <p:ext uri="{BB962C8B-B14F-4D97-AF65-F5344CB8AC3E}">
        <p14:creationId xmlns:p14="http://schemas.microsoft.com/office/powerpoint/2010/main" val="368731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61ED306A-454E-40A7-9AA7-E66348E4125D}" type="datetime1">
              <a:rPr lang="en-GB">
                <a:ea typeface="ＭＳ Ｐゴシック" charset="-128"/>
              </a:rPr>
              <a:pPr fontAlgn="base">
                <a:spcBef>
                  <a:spcPct val="0"/>
                </a:spcBef>
                <a:spcAft>
                  <a:spcPct val="0"/>
                </a:spcAft>
              </a:pPr>
              <a:t>13/08/2014</a:t>
            </a:fld>
            <a:endParaRPr lang="en-GB">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D0148E7D-F54B-4FE6-9A25-A7FEA1232C02}" type="slidenum">
              <a:rPr lang="en-GB">
                <a:ea typeface="ＭＳ Ｐゴシック" charset="-128"/>
              </a:rPr>
              <a:pPr fontAlgn="base">
                <a:spcBef>
                  <a:spcPct val="0"/>
                </a:spcBef>
                <a:spcAft>
                  <a:spcPct val="0"/>
                </a:spcAft>
              </a:pPr>
              <a:t>‹#›</a:t>
            </a:fld>
            <a:endParaRPr lang="en-GB">
              <a:ea typeface="ＭＳ Ｐゴシック" charset="-128"/>
            </a:endParaRPr>
          </a:p>
        </p:txBody>
      </p:sp>
    </p:spTree>
    <p:extLst>
      <p:ext uri="{BB962C8B-B14F-4D97-AF65-F5344CB8AC3E}">
        <p14:creationId xmlns:p14="http://schemas.microsoft.com/office/powerpoint/2010/main" val="3136915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454B1-34FC-43C7-A4EC-4B48CC0893F9}" type="datetimeFigureOut">
              <a:rPr lang="en-GB" smtClean="0">
                <a:solidFill>
                  <a:prstClr val="black">
                    <a:tint val="75000"/>
                  </a:prstClr>
                </a:solidFill>
              </a:rPr>
              <a:pPr/>
              <a:t>13/08/2014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8925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png@01CE5629.F3CD29C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www.archiestudy.com"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683568" y="5602983"/>
            <a:ext cx="7772400" cy="504055"/>
          </a:xfrm>
        </p:spPr>
        <p:txBody>
          <a:bodyPr/>
          <a:lstStyle/>
          <a:p>
            <a:pPr eaLnBrk="1" hangingPunct="1"/>
            <a:r>
              <a:rPr lang="en-GB" sz="2400" dirty="0" smtClean="0"/>
              <a:t>The early use of </a:t>
            </a:r>
            <a:r>
              <a:rPr lang="en-GB" sz="2400" dirty="0" smtClean="0">
                <a:solidFill>
                  <a:srgbClr val="FF0000"/>
                </a:solidFill>
              </a:rPr>
              <a:t>A</a:t>
            </a:r>
            <a:r>
              <a:rPr lang="en-GB" sz="2400" dirty="0" smtClean="0"/>
              <a:t>ntibiotics in at </a:t>
            </a:r>
            <a:r>
              <a:rPr lang="en-GB" sz="2400" dirty="0" smtClean="0">
                <a:solidFill>
                  <a:srgbClr val="FF0000"/>
                </a:solidFill>
              </a:rPr>
              <a:t>R</a:t>
            </a:r>
            <a:r>
              <a:rPr lang="en-GB" sz="2400" dirty="0" smtClean="0"/>
              <a:t>isk </a:t>
            </a:r>
            <a:r>
              <a:rPr lang="en-GB" sz="2400" dirty="0" err="1" smtClean="0">
                <a:solidFill>
                  <a:srgbClr val="FF0000"/>
                </a:solidFill>
              </a:rPr>
              <a:t>CH</a:t>
            </a:r>
            <a:r>
              <a:rPr lang="en-GB" sz="2400" dirty="0" err="1" smtClean="0"/>
              <a:t>ildren</a:t>
            </a:r>
            <a:r>
              <a:rPr lang="en-GB" sz="2400" dirty="0" smtClean="0"/>
              <a:t> with </a:t>
            </a:r>
            <a:r>
              <a:rPr lang="en-GB" sz="2400" dirty="0" err="1" smtClean="0">
                <a:solidFill>
                  <a:srgbClr val="FF0000"/>
                </a:solidFill>
              </a:rPr>
              <a:t>I</a:t>
            </a:r>
            <a:r>
              <a:rPr lang="en-GB" sz="2400" dirty="0" err="1" smtClean="0"/>
              <a:t>nflu</a:t>
            </a:r>
            <a:r>
              <a:rPr lang="en-GB" sz="2400" dirty="0" err="1" smtClean="0">
                <a:solidFill>
                  <a:srgbClr val="FF0000"/>
                </a:solidFill>
              </a:rPr>
              <a:t>E</a:t>
            </a:r>
            <a:r>
              <a:rPr lang="en-GB" sz="2400" dirty="0" err="1" smtClean="0"/>
              <a:t>nza</a:t>
            </a:r>
            <a:endParaRPr lang="en-GB" sz="2400" dirty="0" smtClean="0"/>
          </a:p>
        </p:txBody>
      </p:sp>
      <p:pic>
        <p:nvPicPr>
          <p:cNvPr id="7" name="Picture 6" descr="cid:36285D8A-02C3-4E69-85AA-7D4DBE1AA0AA"/>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699792" y="4621244"/>
            <a:ext cx="3456384" cy="960634"/>
          </a:xfrm>
          <a:prstGeom prst="rect">
            <a:avLst/>
          </a:prstGeom>
          <a:noFill/>
          <a:ln>
            <a:noFill/>
          </a:ln>
        </p:spPr>
      </p:pic>
      <p:sp>
        <p:nvSpPr>
          <p:cNvPr id="8" name="Title 1"/>
          <p:cNvSpPr txBox="1">
            <a:spLocks/>
          </p:cNvSpPr>
          <p:nvPr/>
        </p:nvSpPr>
        <p:spPr bwMode="auto">
          <a:xfrm>
            <a:off x="706209" y="2269968"/>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eaLnBrk="1" hangingPunct="1"/>
            <a:r>
              <a:rPr lang="en-GB" sz="5400" dirty="0" smtClean="0">
                <a:solidFill>
                  <a:prstClr val="black"/>
                </a:solidFill>
              </a:rPr>
              <a:t>Baseline assessment</a:t>
            </a:r>
          </a:p>
          <a:p>
            <a:pPr eaLnBrk="1" hangingPunct="1"/>
            <a:r>
              <a:rPr lang="en-GB" dirty="0" smtClean="0">
                <a:solidFill>
                  <a:prstClr val="black"/>
                </a:solidFill>
              </a:rPr>
              <a:t>Consent and clinical details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6024" y="59481"/>
            <a:ext cx="2481504" cy="100811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424" y="228597"/>
            <a:ext cx="1979080" cy="56815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2" y="404664"/>
            <a:ext cx="2336106" cy="50405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228597"/>
            <a:ext cx="2164000" cy="662558"/>
          </a:xfrm>
          <a:prstGeom prst="rect">
            <a:avLst/>
          </a:prstGeom>
        </p:spPr>
      </p:pic>
      <p:sp>
        <p:nvSpPr>
          <p:cNvPr id="9" name="TextBox 8"/>
          <p:cNvSpPr txBox="1"/>
          <p:nvPr/>
        </p:nvSpPr>
        <p:spPr>
          <a:xfrm>
            <a:off x="2242220" y="5919812"/>
            <a:ext cx="4616772" cy="646331"/>
          </a:xfrm>
          <a:prstGeom prst="rect">
            <a:avLst/>
          </a:prstGeom>
          <a:noFill/>
        </p:spPr>
        <p:txBody>
          <a:bodyPr wrap="square" rtlCol="0">
            <a:spAutoFit/>
          </a:bodyPr>
          <a:lstStyle/>
          <a:p>
            <a:r>
              <a:rPr lang="en-GB" sz="3600" b="1" dirty="0" smtClean="0">
                <a:solidFill>
                  <a:srgbClr val="FF0000"/>
                </a:solidFill>
              </a:rPr>
              <a:t>www.archiestudy.com</a:t>
            </a:r>
            <a:endParaRPr lang="en-GB" sz="3600" b="1" dirty="0">
              <a:solidFill>
                <a:srgbClr val="FF0000"/>
              </a:solidFill>
            </a:endParaRPr>
          </a:p>
        </p:txBody>
      </p:sp>
    </p:spTree>
    <p:extLst>
      <p:ext uri="{BB962C8B-B14F-4D97-AF65-F5344CB8AC3E}">
        <p14:creationId xmlns:p14="http://schemas.microsoft.com/office/powerpoint/2010/main" val="3812266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dirty="0" smtClean="0"/>
              <a:t>Current influenza episode</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6873" t="14398" r="16873" b="10799"/>
          <a:stretch>
            <a:fillRect/>
          </a:stretch>
        </p:blipFill>
        <p:spPr bwMode="auto">
          <a:xfrm>
            <a:off x="1043114" y="1124744"/>
            <a:ext cx="7244096" cy="511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ight Arrow 4"/>
          <p:cNvSpPr/>
          <p:nvPr/>
        </p:nvSpPr>
        <p:spPr>
          <a:xfrm>
            <a:off x="1133237" y="1145091"/>
            <a:ext cx="515243"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ight Arrow 5"/>
          <p:cNvSpPr/>
          <p:nvPr/>
        </p:nvSpPr>
        <p:spPr>
          <a:xfrm>
            <a:off x="1133237" y="2060848"/>
            <a:ext cx="515243"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14962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Temperature</a:t>
            </a:r>
            <a:endParaRPr lang="en-GB" dirty="0"/>
          </a:p>
        </p:txBody>
      </p:sp>
      <p:sp>
        <p:nvSpPr>
          <p:cNvPr id="3" name="Content Placeholder 2"/>
          <p:cNvSpPr>
            <a:spLocks noGrp="1"/>
          </p:cNvSpPr>
          <p:nvPr>
            <p:ph idx="1"/>
          </p:nvPr>
        </p:nvSpPr>
        <p:spPr>
          <a:xfrm>
            <a:off x="457200" y="4293096"/>
            <a:ext cx="8229600" cy="1833067"/>
          </a:xfrm>
        </p:spPr>
        <p:txBody>
          <a:bodyPr>
            <a:normAutofit fontScale="92500" lnSpcReduction="20000"/>
          </a:bodyPr>
          <a:lstStyle/>
          <a:p>
            <a:r>
              <a:rPr lang="en-GB" dirty="0" smtClean="0"/>
              <a:t>Use any thermometer appropriate for child’s age</a:t>
            </a:r>
          </a:p>
          <a:p>
            <a:pPr lvl="1"/>
            <a:r>
              <a:rPr lang="en-GB" dirty="0">
                <a:solidFill>
                  <a:prstClr val="black"/>
                </a:solidFill>
              </a:rPr>
              <a:t>Axillary thermometer provided in each study </a:t>
            </a:r>
            <a:r>
              <a:rPr lang="en-GB" dirty="0" smtClean="0">
                <a:solidFill>
                  <a:prstClr val="black"/>
                </a:solidFill>
              </a:rPr>
              <a:t>pack</a:t>
            </a:r>
            <a:endParaRPr lang="en-GB" dirty="0" smtClean="0"/>
          </a:p>
          <a:p>
            <a:r>
              <a:rPr lang="en-GB" dirty="0" smtClean="0"/>
              <a:t>Record time using 12 hour clock</a:t>
            </a:r>
          </a:p>
          <a:p>
            <a:r>
              <a:rPr lang="en-GB" dirty="0" smtClean="0"/>
              <a:t>Select am/pm</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7998" t="32396" r="17998" b="40675"/>
          <a:stretch>
            <a:fillRect/>
          </a:stretch>
        </p:blipFill>
        <p:spPr bwMode="auto">
          <a:xfrm>
            <a:off x="108367" y="1647018"/>
            <a:ext cx="8767975" cy="2304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Up Arrow 4"/>
          <p:cNvSpPr/>
          <p:nvPr/>
        </p:nvSpPr>
        <p:spPr>
          <a:xfrm>
            <a:off x="4559777" y="2540258"/>
            <a:ext cx="216024" cy="2588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Up Arrow 5"/>
          <p:cNvSpPr/>
          <p:nvPr/>
        </p:nvSpPr>
        <p:spPr>
          <a:xfrm>
            <a:off x="7452320" y="2540258"/>
            <a:ext cx="216024" cy="2588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Up Arrow 6"/>
          <p:cNvSpPr/>
          <p:nvPr/>
        </p:nvSpPr>
        <p:spPr>
          <a:xfrm>
            <a:off x="1864247" y="2540258"/>
            <a:ext cx="216024" cy="2588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4200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7998" t="32396" r="17998" b="40675"/>
          <a:stretch>
            <a:fillRect/>
          </a:stretch>
        </p:blipFill>
        <p:spPr bwMode="auto">
          <a:xfrm>
            <a:off x="108367" y="1647018"/>
            <a:ext cx="8767975" cy="2304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itle 1"/>
          <p:cNvSpPr>
            <a:spLocks noGrp="1"/>
          </p:cNvSpPr>
          <p:nvPr>
            <p:ph type="title"/>
          </p:nvPr>
        </p:nvSpPr>
        <p:spPr/>
        <p:txBody>
          <a:bodyPr/>
          <a:lstStyle/>
          <a:p>
            <a:r>
              <a:rPr lang="en-GB" dirty="0" smtClean="0"/>
              <a:t>Heart rate and respiratory rate</a:t>
            </a:r>
            <a:endParaRPr lang="en-GB" dirty="0"/>
          </a:p>
        </p:txBody>
      </p:sp>
      <p:sp>
        <p:nvSpPr>
          <p:cNvPr id="6" name="Up Arrow 5"/>
          <p:cNvSpPr/>
          <p:nvPr/>
        </p:nvSpPr>
        <p:spPr>
          <a:xfrm>
            <a:off x="4775801" y="2830579"/>
            <a:ext cx="216024" cy="2588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Up Arrow 6"/>
          <p:cNvSpPr/>
          <p:nvPr/>
        </p:nvSpPr>
        <p:spPr>
          <a:xfrm>
            <a:off x="1547664" y="2830579"/>
            <a:ext cx="216024" cy="2588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Content Placeholder 2"/>
          <p:cNvSpPr txBox="1">
            <a:spLocks/>
          </p:cNvSpPr>
          <p:nvPr/>
        </p:nvSpPr>
        <p:spPr>
          <a:xfrm>
            <a:off x="457200" y="4293096"/>
            <a:ext cx="8229600" cy="18330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Count for one minute</a:t>
            </a:r>
            <a:endParaRPr lang="en-GB" dirty="0"/>
          </a:p>
        </p:txBody>
      </p:sp>
    </p:spTree>
    <p:extLst>
      <p:ext uri="{BB962C8B-B14F-4D97-AF65-F5344CB8AC3E}">
        <p14:creationId xmlns:p14="http://schemas.microsoft.com/office/powerpoint/2010/main" val="345186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7998" t="32396" r="17998" b="40675"/>
          <a:stretch>
            <a:fillRect/>
          </a:stretch>
        </p:blipFill>
        <p:spPr bwMode="auto">
          <a:xfrm>
            <a:off x="108367" y="1647018"/>
            <a:ext cx="8767975" cy="2304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itle 1"/>
          <p:cNvSpPr>
            <a:spLocks noGrp="1"/>
          </p:cNvSpPr>
          <p:nvPr>
            <p:ph type="title"/>
          </p:nvPr>
        </p:nvSpPr>
        <p:spPr/>
        <p:txBody>
          <a:bodyPr/>
          <a:lstStyle/>
          <a:p>
            <a:r>
              <a:rPr lang="en-GB" dirty="0" smtClean="0"/>
              <a:t>Weight</a:t>
            </a:r>
            <a:endParaRPr lang="en-GB" dirty="0"/>
          </a:p>
        </p:txBody>
      </p:sp>
      <p:sp>
        <p:nvSpPr>
          <p:cNvPr id="8" name="Content Placeholder 2"/>
          <p:cNvSpPr txBox="1">
            <a:spLocks/>
          </p:cNvSpPr>
          <p:nvPr/>
        </p:nvSpPr>
        <p:spPr>
          <a:xfrm>
            <a:off x="457200" y="4293096"/>
            <a:ext cx="8229600" cy="18330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sp>
        <p:nvSpPr>
          <p:cNvPr id="10" name="Content Placeholder 2"/>
          <p:cNvSpPr txBox="1">
            <a:spLocks/>
          </p:cNvSpPr>
          <p:nvPr/>
        </p:nvSpPr>
        <p:spPr>
          <a:xfrm>
            <a:off x="609600" y="4445496"/>
            <a:ext cx="8229600" cy="183306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In babies:</a:t>
            </a:r>
          </a:p>
          <a:p>
            <a:pPr lvl="1"/>
            <a:r>
              <a:rPr lang="en-GB" dirty="0" smtClean="0"/>
              <a:t>(Adult’s weight + baby’s weight) – Adult’s weight</a:t>
            </a:r>
          </a:p>
          <a:p>
            <a:pPr lvl="1"/>
            <a:r>
              <a:rPr lang="en-GB" dirty="0" smtClean="0"/>
              <a:t>Use latest </a:t>
            </a:r>
            <a:r>
              <a:rPr lang="en-GB" dirty="0"/>
              <a:t>weight recorded in red book</a:t>
            </a:r>
          </a:p>
          <a:p>
            <a:pPr marL="457200" lvl="1" indent="0">
              <a:buNone/>
            </a:pPr>
            <a:endParaRPr lang="en-GB" dirty="0"/>
          </a:p>
        </p:txBody>
      </p:sp>
      <p:sp>
        <p:nvSpPr>
          <p:cNvPr id="11" name="Up Arrow 10"/>
          <p:cNvSpPr/>
          <p:nvPr/>
        </p:nvSpPr>
        <p:spPr>
          <a:xfrm>
            <a:off x="1547664" y="3140968"/>
            <a:ext cx="216024" cy="2588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87574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Swabs</a:t>
            </a:r>
            <a:endParaRPr lang="en-GB" dirty="0"/>
          </a:p>
        </p:txBody>
      </p:sp>
      <p:sp>
        <p:nvSpPr>
          <p:cNvPr id="3" name="Content Placeholder 2"/>
          <p:cNvSpPr>
            <a:spLocks noGrp="1"/>
          </p:cNvSpPr>
          <p:nvPr>
            <p:ph idx="1"/>
          </p:nvPr>
        </p:nvSpPr>
        <p:spPr>
          <a:xfrm>
            <a:off x="457200" y="4221088"/>
            <a:ext cx="8229600" cy="1905075"/>
          </a:xfrm>
        </p:spPr>
        <p:txBody>
          <a:bodyPr/>
          <a:lstStyle/>
          <a:p>
            <a:r>
              <a:rPr lang="en-GB" dirty="0" smtClean="0"/>
              <a:t>Must obtain high nasal swab in order to randomise child</a:t>
            </a:r>
          </a:p>
          <a:p>
            <a:pPr lvl="0"/>
            <a:r>
              <a:rPr lang="en-GB" dirty="0">
                <a:solidFill>
                  <a:prstClr val="black"/>
                </a:solidFill>
              </a:rPr>
              <a:t>Swabs will be analysed in Liverpool</a:t>
            </a:r>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7998" t="32396" r="17998" b="40675"/>
          <a:stretch>
            <a:fillRect/>
          </a:stretch>
        </p:blipFill>
        <p:spPr bwMode="auto">
          <a:xfrm>
            <a:off x="108367" y="1647018"/>
            <a:ext cx="8767975" cy="2304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ight Arrow 4"/>
          <p:cNvSpPr/>
          <p:nvPr/>
        </p:nvSpPr>
        <p:spPr>
          <a:xfrm>
            <a:off x="581149" y="3680514"/>
            <a:ext cx="515243"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78396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medication</a:t>
            </a:r>
            <a:endParaRPr lang="en-GB" dirty="0"/>
          </a:p>
        </p:txBody>
      </p:sp>
      <p:pic>
        <p:nvPicPr>
          <p:cNvPr id="7" name="Picture 2" descr="Baseline 3"/>
          <p:cNvPicPr>
            <a:picLocks noChangeAspect="1" noChangeArrowheads="1"/>
          </p:cNvPicPr>
          <p:nvPr/>
        </p:nvPicPr>
        <p:blipFill>
          <a:blip r:embed="rId3">
            <a:extLst>
              <a:ext uri="{28A0092B-C50C-407E-A947-70E740481C1C}">
                <a14:useLocalDpi xmlns:a14="http://schemas.microsoft.com/office/drawing/2010/main" val="0"/>
              </a:ext>
            </a:extLst>
          </a:blip>
          <a:srcRect l="21156" t="33867" r="18512" b="4233"/>
          <a:stretch>
            <a:fillRect/>
          </a:stretch>
        </p:blipFill>
        <p:spPr bwMode="auto">
          <a:xfrm>
            <a:off x="899592" y="1484784"/>
            <a:ext cx="7272808" cy="4661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Right Arrow 7"/>
          <p:cNvSpPr/>
          <p:nvPr/>
        </p:nvSpPr>
        <p:spPr>
          <a:xfrm>
            <a:off x="384349" y="3573016"/>
            <a:ext cx="515243"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Up Arrow 4"/>
          <p:cNvSpPr/>
          <p:nvPr/>
        </p:nvSpPr>
        <p:spPr>
          <a:xfrm>
            <a:off x="3491880" y="3763440"/>
            <a:ext cx="216024" cy="2588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11538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lloon Archie TC tiff"/>
          <p:cNvPicPr>
            <a:picLocks noChangeAspect="1" noChangeArrowheads="1"/>
          </p:cNvPicPr>
          <p:nvPr/>
        </p:nvPicPr>
        <p:blipFill>
          <a:blip r:embed="rId3" cstate="print"/>
          <a:srcRect r="17529"/>
          <a:stretch>
            <a:fillRect/>
          </a:stretch>
        </p:blipFill>
        <p:spPr bwMode="auto">
          <a:xfrm>
            <a:off x="1752640" y="3483104"/>
            <a:ext cx="2142490" cy="2712316"/>
          </a:xfrm>
          <a:prstGeom prst="rect">
            <a:avLst/>
          </a:prstGeom>
          <a:noFill/>
          <a:ln w="9525">
            <a:noFill/>
            <a:miter lim="800000"/>
            <a:headEnd/>
            <a:tailEnd/>
          </a:ln>
        </p:spPr>
      </p:pic>
      <p:sp>
        <p:nvSpPr>
          <p:cNvPr id="4" name="Oval Callout 3"/>
          <p:cNvSpPr/>
          <p:nvPr/>
        </p:nvSpPr>
        <p:spPr>
          <a:xfrm>
            <a:off x="2112680" y="818808"/>
            <a:ext cx="5400600" cy="280831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5400" b="1" dirty="0">
                <a:solidFill>
                  <a:sysClr val="windowText" lastClr="000000"/>
                </a:solidFill>
              </a:rPr>
              <a:t>Thank you for listening</a:t>
            </a:r>
          </a:p>
        </p:txBody>
      </p:sp>
    </p:spTree>
    <p:extLst>
      <p:ext uri="{BB962C8B-B14F-4D97-AF65-F5344CB8AC3E}">
        <p14:creationId xmlns:p14="http://schemas.microsoft.com/office/powerpoint/2010/main" val="3345594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16" y="690992"/>
            <a:ext cx="4176464" cy="4176464"/>
          </a:xfrm>
          <a:prstGeom prst="rect">
            <a:avLst/>
          </a:prstGeom>
        </p:spPr>
      </p:pic>
      <p:sp>
        <p:nvSpPr>
          <p:cNvPr id="5" name="TextBox 4"/>
          <p:cNvSpPr txBox="1"/>
          <p:nvPr/>
        </p:nvSpPr>
        <p:spPr>
          <a:xfrm>
            <a:off x="2110008" y="5072600"/>
            <a:ext cx="4968552" cy="1261884"/>
          </a:xfrm>
          <a:prstGeom prst="rect">
            <a:avLst/>
          </a:prstGeom>
          <a:noFill/>
        </p:spPr>
        <p:txBody>
          <a:bodyPr wrap="square" rtlCol="0">
            <a:spAutoFit/>
          </a:bodyPr>
          <a:lstStyle/>
          <a:p>
            <a:pPr algn="ctr"/>
            <a:r>
              <a:rPr lang="en-GB" sz="2800" b="1" dirty="0">
                <a:solidFill>
                  <a:prstClr val="black"/>
                </a:solidFill>
              </a:rPr>
              <a:t>Dr Kay Wang</a:t>
            </a:r>
          </a:p>
          <a:p>
            <a:pPr algn="ctr"/>
            <a:r>
              <a:rPr lang="en-GB" sz="2400" b="1" dirty="0">
                <a:solidFill>
                  <a:prstClr val="black"/>
                </a:solidFill>
              </a:rPr>
              <a:t>ARCHIE Study Chief Investigator</a:t>
            </a:r>
          </a:p>
          <a:p>
            <a:pPr algn="ctr"/>
            <a:r>
              <a:rPr lang="en-GB" sz="2400" dirty="0">
                <a:solidFill>
                  <a:prstClr val="black"/>
                </a:solidFill>
              </a:rPr>
              <a:t>E-mail: kay.wang@phc.ox.ac.uk</a:t>
            </a:r>
          </a:p>
        </p:txBody>
      </p:sp>
    </p:spTree>
    <p:extLst>
      <p:ext uri="{BB962C8B-B14F-4D97-AF65-F5344CB8AC3E}">
        <p14:creationId xmlns:p14="http://schemas.microsoft.com/office/powerpoint/2010/main" val="110843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Consent</a:t>
            </a:r>
            <a:endParaRPr lang="en-GB" dirty="0"/>
          </a:p>
        </p:txBody>
      </p:sp>
      <p:sp>
        <p:nvSpPr>
          <p:cNvPr id="5" name="Content Placeholder 2"/>
          <p:cNvSpPr>
            <a:spLocks noGrp="1"/>
          </p:cNvSpPr>
          <p:nvPr>
            <p:ph idx="1"/>
          </p:nvPr>
        </p:nvSpPr>
        <p:spPr/>
        <p:txBody>
          <a:bodyPr>
            <a:normAutofit lnSpcReduction="10000"/>
          </a:bodyPr>
          <a:lstStyle/>
          <a:p>
            <a:r>
              <a:rPr lang="en-GB" dirty="0" smtClean="0"/>
              <a:t>Consent from parent/guardian (compulsory)</a:t>
            </a:r>
          </a:p>
          <a:p>
            <a:pPr lvl="1"/>
            <a:r>
              <a:rPr lang="en-GB" dirty="0" smtClean="0"/>
              <a:t>Initial beside each point if agree </a:t>
            </a:r>
          </a:p>
          <a:p>
            <a:pPr marL="0" indent="0">
              <a:buNone/>
            </a:pPr>
            <a:endParaRPr lang="en-GB" dirty="0" smtClean="0"/>
          </a:p>
          <a:p>
            <a:r>
              <a:rPr lang="en-GB" dirty="0" smtClean="0"/>
              <a:t>+/- assent from child (optional)</a:t>
            </a:r>
          </a:p>
          <a:p>
            <a:pPr marL="0" indent="0">
              <a:buNone/>
            </a:pPr>
            <a:endParaRPr lang="en-GB" dirty="0" smtClean="0"/>
          </a:p>
          <a:p>
            <a:r>
              <a:rPr lang="en-GB" dirty="0" smtClean="0"/>
              <a:t>Study information leaflets available from </a:t>
            </a:r>
            <a:r>
              <a:rPr lang="en-GB" dirty="0" smtClean="0">
                <a:hlinkClick r:id="rId3"/>
              </a:rPr>
              <a:t>www.archiestudy.com</a:t>
            </a:r>
            <a:r>
              <a:rPr lang="en-GB" dirty="0" smtClean="0"/>
              <a:t> </a:t>
            </a:r>
          </a:p>
          <a:p>
            <a:pPr lvl="1"/>
            <a:r>
              <a:rPr lang="en-GB" dirty="0" smtClean="0"/>
              <a:t>Ask parents and children to read leaflets before baseline appointment if possible</a:t>
            </a:r>
          </a:p>
        </p:txBody>
      </p:sp>
    </p:spTree>
    <p:extLst>
      <p:ext uri="{BB962C8B-B14F-4D97-AF65-F5344CB8AC3E}">
        <p14:creationId xmlns:p14="http://schemas.microsoft.com/office/powerpoint/2010/main" val="11661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Special points</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04" y="1988840"/>
            <a:ext cx="906109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3" y="3738583"/>
            <a:ext cx="9005926" cy="765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38734"/>
            <a:ext cx="2818656" cy="4234482"/>
          </a:xfrm>
        </p:spPr>
        <p:txBody>
          <a:bodyPr/>
          <a:lstStyle/>
          <a:p>
            <a:r>
              <a:rPr lang="en-GB" dirty="0" smtClean="0"/>
              <a:t>GP surgery notification letter</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236" y="233888"/>
            <a:ext cx="4600188" cy="650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74154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GP surgery contact details</a:t>
            </a:r>
            <a:endParaRPr lang="en-GB" dirty="0"/>
          </a:p>
        </p:txBody>
      </p:sp>
      <p:sp>
        <p:nvSpPr>
          <p:cNvPr id="5" name="Right Arrow 4"/>
          <p:cNvSpPr/>
          <p:nvPr/>
        </p:nvSpPr>
        <p:spPr>
          <a:xfrm>
            <a:off x="2114190" y="3065814"/>
            <a:ext cx="978408" cy="4320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7" descr="Website screenshot 29 July 2014.PNG"/>
          <p:cNvPicPr>
            <a:picLocks noChangeAspect="1"/>
          </p:cNvPicPr>
          <p:nvPr/>
        </p:nvPicPr>
        <p:blipFill>
          <a:blip r:embed="rId3"/>
          <a:stretch>
            <a:fillRect/>
          </a:stretch>
        </p:blipFill>
        <p:spPr>
          <a:xfrm>
            <a:off x="3095976" y="1352289"/>
            <a:ext cx="3810000" cy="4688385"/>
          </a:xfrm>
          <a:prstGeom prst="rect">
            <a:avLst/>
          </a:prstGeom>
          <a:noFill/>
        </p:spPr>
      </p:pic>
    </p:spTree>
    <p:extLst>
      <p:ext uri="{BB962C8B-B14F-4D97-AF65-F5344CB8AC3E}">
        <p14:creationId xmlns:p14="http://schemas.microsoft.com/office/powerpoint/2010/main" val="134776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90516"/>
            <a:ext cx="4320480" cy="650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85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Accessing online baseline assessment form</a:t>
            </a:r>
            <a:endParaRPr lang="en-GB"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9" y="2153621"/>
            <a:ext cx="9144000" cy="2418379"/>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77026" y="4343400"/>
            <a:ext cx="51837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39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8640"/>
            <a:ext cx="8229600" cy="648072"/>
          </a:xfrm>
        </p:spPr>
        <p:txBody>
          <a:bodyPr>
            <a:normAutofit fontScale="90000"/>
          </a:bodyPr>
          <a:lstStyle/>
          <a:p>
            <a:r>
              <a:rPr lang="en-GB" dirty="0" smtClean="0"/>
              <a:t>Patient details</a:t>
            </a:r>
            <a:endParaRPr lang="en-GB" dirty="0"/>
          </a:p>
        </p:txBody>
      </p:sp>
      <p:pic>
        <p:nvPicPr>
          <p:cNvPr id="5" name="Picture 3" descr="Baseline 1"/>
          <p:cNvPicPr>
            <a:picLocks noChangeAspect="1" noChangeArrowheads="1"/>
          </p:cNvPicPr>
          <p:nvPr/>
        </p:nvPicPr>
        <p:blipFill>
          <a:blip r:embed="rId3">
            <a:extLst>
              <a:ext uri="{28A0092B-C50C-407E-A947-70E740481C1C}">
                <a14:useLocalDpi xmlns:a14="http://schemas.microsoft.com/office/drawing/2010/main" val="0"/>
              </a:ext>
            </a:extLst>
          </a:blip>
          <a:srcRect l="18523" t="8467" r="18523" b="8467"/>
          <a:stretch>
            <a:fillRect/>
          </a:stretch>
        </p:blipFill>
        <p:spPr bwMode="auto">
          <a:xfrm>
            <a:off x="1043608" y="836712"/>
            <a:ext cx="7157930" cy="590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Right Arrow 5"/>
          <p:cNvSpPr/>
          <p:nvPr/>
        </p:nvSpPr>
        <p:spPr>
          <a:xfrm>
            <a:off x="1214846" y="3933056"/>
            <a:ext cx="515243"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36041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1334</Words>
  <Application>Microsoft Office PowerPoint</Application>
  <PresentationFormat>On-screen Show (4:3)</PresentationFormat>
  <Paragraphs>91</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11_Office Theme</vt:lpstr>
      <vt:lpstr>1_Office Theme</vt:lpstr>
      <vt:lpstr>The early use of Antibiotics in at Risk CHildren with InfluEnza</vt:lpstr>
      <vt:lpstr>PowerPoint Presentation</vt:lpstr>
      <vt:lpstr>Consent</vt:lpstr>
      <vt:lpstr>Special points</vt:lpstr>
      <vt:lpstr>GP surgery notification letter</vt:lpstr>
      <vt:lpstr>Finding GP surgery contact details</vt:lpstr>
      <vt:lpstr>PowerPoint Presentation</vt:lpstr>
      <vt:lpstr>Accessing online baseline assessment form</vt:lpstr>
      <vt:lpstr>Patient details</vt:lpstr>
      <vt:lpstr>Current influenza episode</vt:lpstr>
      <vt:lpstr>Temperature</vt:lpstr>
      <vt:lpstr>Heart rate and respiratory rate</vt:lpstr>
      <vt:lpstr>Weight</vt:lpstr>
      <vt:lpstr>Swabs</vt:lpstr>
      <vt:lpstr>Study medication</vt:lpstr>
      <vt:lpstr>PowerPoint Presentation</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use of Antibiotics in at Risk CHildren with InfluEnza</dc:title>
  <dc:creator>kywang</dc:creator>
  <cp:lastModifiedBy>kywang</cp:lastModifiedBy>
  <cp:revision>13</cp:revision>
  <dcterms:created xsi:type="dcterms:W3CDTF">2014-07-29T12:13:23Z</dcterms:created>
  <dcterms:modified xsi:type="dcterms:W3CDTF">2014-08-13T09:07:40Z</dcterms:modified>
</cp:coreProperties>
</file>