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7" r:id="rId4"/>
    <p:sldId id="258" r:id="rId5"/>
    <p:sldId id="259" r:id="rId6"/>
    <p:sldId id="261" r:id="rId7"/>
    <p:sldId id="262" r:id="rId8"/>
    <p:sldId id="263" r:id="rId9"/>
    <p:sldId id="264" r:id="rId10"/>
    <p:sldId id="265" r:id="rId11"/>
    <p:sldId id="266" r:id="rId12"/>
    <p:sldId id="267" r:id="rId13"/>
    <p:sldId id="268" r:id="rId14"/>
    <p:sldId id="272"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37" autoAdjust="0"/>
  </p:normalViewPr>
  <p:slideViewPr>
    <p:cSldViewPr>
      <p:cViewPr varScale="1">
        <p:scale>
          <a:sx n="78" d="100"/>
          <a:sy n="78" d="100"/>
        </p:scale>
        <p:origin x="-14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62FE6-391B-4E36-A62E-7C9CBBC2C921}" type="datetimeFigureOut">
              <a:rPr lang="en-GB" smtClean="0"/>
              <a:t>12/08/2014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8494B7-3AB2-4504-86A7-743109E64FC0}" type="slidenum">
              <a:rPr lang="en-GB" smtClean="0"/>
              <a:t>‹#›</a:t>
            </a:fld>
            <a:endParaRPr lang="en-GB"/>
          </a:p>
        </p:txBody>
      </p:sp>
    </p:spTree>
    <p:extLst>
      <p:ext uri="{BB962C8B-B14F-4D97-AF65-F5344CB8AC3E}">
        <p14:creationId xmlns:p14="http://schemas.microsoft.com/office/powerpoint/2010/main" val="95624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the pocket inside the front cover of the study pack, you will find some stickers which you can use to record the child’s ARCHIE ID, medication ID, medication dose.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might actually find it helpful to do this before you dispense the study medication, particularly if you keep the medication in a different room to where you are recruiting the child. The bottom of the sticker tells you where you need to attach it once you have filled it in.</a:t>
            </a:r>
          </a:p>
          <a:p>
            <a:endParaRPr lang="en-GB"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23136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slide summarises our instructions for dispensing study medication.  You will also find these in your participant’s study pack.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summary, you will need to add 61 ml of water to each bottle.  Cold drinkable tap water will do.  To help you measure this out, we have provided you with a 60ml measuring cup and a syringe to measure the extra ml.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make sure that the powder and water are thoroughly mixed, add about half the water to the bottle first, replace the cap and shake the contents.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Then repeat with the rest of the water and affix the medication bottle sticker.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ask the child’s parent to give them the first dose of medication as soon as possible, or even during the appointment if possible.  Please also tell the child’s parent to give the child one dose of medication twice a day, making a total of 10 doses.  They will need to discard any leftover medication once they have given these 10 doses.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514517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also remember to fill in the child’s details on their ARCHIE study contact card.  You will find this in your participant’s study pack.  Parents can carry this card in their wallet in case they need to seek medical advice at a healthcare facility which is not taking part in the ARCHIE study.</a:t>
            </a:r>
          </a:p>
          <a:p>
            <a:endParaRPr lang="en-GB" dirty="0"/>
          </a:p>
        </p:txBody>
      </p:sp>
      <p:sp>
        <p:nvSpPr>
          <p:cNvPr id="4" name="Slide Number Placeholder 3"/>
          <p:cNvSpPr>
            <a:spLocks noGrp="1"/>
          </p:cNvSpPr>
          <p:nvPr>
            <p:ph type="sldNum" sz="quarter" idx="10"/>
          </p:nvPr>
        </p:nvSpPr>
        <p:spPr/>
        <p:txBody>
          <a:bodyPr/>
          <a:lstStyle/>
          <a:p>
            <a:fld id="{038494B7-3AB2-4504-86A7-743109E64FC0}" type="slidenum">
              <a:rPr lang="en-GB" smtClean="0"/>
              <a:t>13</a:t>
            </a:fld>
            <a:endParaRPr lang="en-GB"/>
          </a:p>
        </p:txBody>
      </p:sp>
    </p:spTree>
    <p:extLst>
      <p:ext uri="{BB962C8B-B14F-4D97-AF65-F5344CB8AC3E}">
        <p14:creationId xmlns:p14="http://schemas.microsoft.com/office/powerpoint/2010/main" val="3436599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remember to write the phone number of the GP surgery or hospital from which you recruited the child in the space next to ‘Local Investigator’.  We have also provided a contact telephone number for the study team.</a:t>
            </a:r>
          </a:p>
          <a:p>
            <a:endParaRPr lang="en-GB" dirty="0"/>
          </a:p>
        </p:txBody>
      </p:sp>
      <p:sp>
        <p:nvSpPr>
          <p:cNvPr id="4" name="Slide Number Placeholder 3"/>
          <p:cNvSpPr>
            <a:spLocks noGrp="1"/>
          </p:cNvSpPr>
          <p:nvPr>
            <p:ph type="sldNum" sz="quarter" idx="10"/>
          </p:nvPr>
        </p:nvSpPr>
        <p:spPr/>
        <p:txBody>
          <a:bodyPr/>
          <a:lstStyle/>
          <a:p>
            <a:fld id="{038494B7-3AB2-4504-86A7-743109E64FC0}" type="slidenum">
              <a:rPr lang="en-GB" smtClean="0"/>
              <a:t>14</a:t>
            </a:fld>
            <a:endParaRPr lang="en-GB"/>
          </a:p>
        </p:txBody>
      </p:sp>
    </p:spTree>
    <p:extLst>
      <p:ext uri="{BB962C8B-B14F-4D97-AF65-F5344CB8AC3E}">
        <p14:creationId xmlns:p14="http://schemas.microsoft.com/office/powerpoint/2010/main" val="57490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 that covers how to randomise, allocate and dispense medication to study participants. The next video will explain our study questionnaires, study diary and how to arrange follow-up appointments.</a:t>
            </a:r>
          </a:p>
          <a:p>
            <a:endParaRPr lang="en-GB" baseline="0" dirty="0" smtClean="0"/>
          </a:p>
        </p:txBody>
      </p:sp>
      <p:sp>
        <p:nvSpPr>
          <p:cNvPr id="4" name="Slide Number Placeholder 3"/>
          <p:cNvSpPr>
            <a:spLocks noGrp="1"/>
          </p:cNvSpPr>
          <p:nvPr>
            <p:ph type="sldNum" sz="quarter" idx="10"/>
          </p:nvPr>
        </p:nvSpPr>
        <p:spPr/>
        <p:txBody>
          <a:bodyPr/>
          <a:lstStyle/>
          <a:p>
            <a:fld id="{3F63A699-83EB-40C1-A2C4-10492A90F5AE}"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 this presentation, I will explain how to use our online randomisation system, which is called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Sortition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 will also explain how to allocate and dispense study medication to study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851713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Here is an overview of our study medication dosing regimen.  Dosing is by age in children aged 2 to 12 years and by weight in children aged 6 to 23 months.  We will provide you with bottles of study medication in powdered form.  The powder will either be co-</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amoxiclav</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or a matching placebo.</a:t>
            </a: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6360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To work out your participant’s medication dose and which bottle you need to give the child,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Sortition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our randomisation system, will ask you to enter the child’s age, weight and influenza vaccination status.  You will be asked to choose between two age groups: either 6 to 23 months or 2 to 12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Sortition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will also ask you to enter your recruiting site’s research network region.  To find this, you can either refer to the table at the top of the randomisation form….</a:t>
            </a:r>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01728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Or look at the front cover of the participant’s study pack, which will have the region written in the top right hand corner.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38408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Once you have entered the child’s details, </a:t>
            </a:r>
            <a:r>
              <a:rPr kumimoji="0" lang="en-GB" sz="1200" b="0" i="0" u="none" strike="noStrike" kern="1200" cap="none" spc="0" normalizeH="0" baseline="0" noProof="0" dirty="0" err="1" smtClean="0">
                <a:ln>
                  <a:noFill/>
                </a:ln>
                <a:solidFill>
                  <a:prstClr val="black"/>
                </a:solidFill>
                <a:effectLst/>
                <a:uLnTx/>
                <a:uFillTx/>
                <a:latin typeface="+mn-lt"/>
              </a:rPr>
              <a:t>Sortition</a:t>
            </a:r>
            <a:r>
              <a:rPr kumimoji="0" lang="en-GB" sz="1200" b="0" i="0" u="none" strike="noStrike" kern="1200" cap="none" spc="0" normalizeH="0" baseline="0" noProof="0" dirty="0" smtClean="0">
                <a:ln>
                  <a:noFill/>
                </a:ln>
                <a:solidFill>
                  <a:prstClr val="black"/>
                </a:solidFill>
                <a:effectLst/>
                <a:uLnTx/>
                <a:uFillTx/>
                <a:latin typeface="+mn-lt"/>
              </a:rPr>
              <a:t> will provide you with a medication ID number for the child and tell you the dose of medication which the child needs to take.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If you have access to a printer, you can print this off, sign it and file it together with your drug accountability documents.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possible, get a colleague to check the bottle you dispense with you, but this is not compulsory.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endParaRPr lang="en-GB" dirty="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201728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rPr>
              <a:t>Please note that if the child is aged between 2 to 12 years, you will need to manually select between these two dosing options, depending on the child’s 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01728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do this by crossing through the option which does not apply to that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possible, please print this off, sign it and file it together with your drug accountability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ndParaRPr>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01728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However, if you do not have access to a printer, please enter the child’s ARCHIE ID and medication details instead on your drug accountability log. You may also wish to get a colleague to double check the bottle you dispense, but this is not compulsory.</a:t>
            </a:r>
          </a:p>
          <a:p>
            <a:endParaRPr lang="en-GB" dirty="0" smtClean="0"/>
          </a:p>
        </p:txBody>
      </p:sp>
      <p:sp>
        <p:nvSpPr>
          <p:cNvPr id="4" name="Slide Number Placeholder 3"/>
          <p:cNvSpPr>
            <a:spLocks noGrp="1"/>
          </p:cNvSpPr>
          <p:nvPr>
            <p:ph type="sldNum" sz="quarter" idx="10"/>
          </p:nvPr>
        </p:nvSpPr>
        <p:spPr/>
        <p:txBody>
          <a:bodyPr/>
          <a:lstStyle/>
          <a:p>
            <a:fld id="{2EF63C61-1BA0-4979-AAC8-9E62EDCCB66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3136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ED232D-BCB6-4463-9453-D7F1D5D6E1AC}" type="datetimeFigureOut">
              <a:rPr lang="en-GB" smtClean="0"/>
              <a:t>12/08/2014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113949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D232D-BCB6-4463-9453-D7F1D5D6E1AC}" type="datetimeFigureOut">
              <a:rPr lang="en-GB" smtClean="0"/>
              <a:t>12/08/2014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1212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D232D-BCB6-4463-9453-D7F1D5D6E1AC}" type="datetimeFigureOut">
              <a:rPr lang="en-GB" smtClean="0"/>
              <a:t>12/08/2014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258991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5C72AC78-4742-4392-9A26-E1944A7ED40E}" type="datetime1">
              <a:rPr lang="en-GB"/>
              <a:pPr/>
              <a:t>12/08/2014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F7F853-9401-44B5-9203-F56DF645DC43}" type="slidenum">
              <a:rPr lang="en-GB"/>
              <a:pPr/>
              <a:t>‹#›</a:t>
            </a:fld>
            <a:endParaRPr lang="en-GB"/>
          </a:p>
        </p:txBody>
      </p:sp>
    </p:spTree>
    <p:extLst>
      <p:ext uri="{BB962C8B-B14F-4D97-AF65-F5344CB8AC3E}">
        <p14:creationId xmlns:p14="http://schemas.microsoft.com/office/powerpoint/2010/main" val="2930789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F4629D8-60B5-4F6C-B419-C2DAA80B4F5D}" type="datetime1">
              <a:rPr lang="en-GB"/>
              <a:pPr/>
              <a:t>12/08/2014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BDD3260-4BC6-48AF-B33B-BAF26D2ECE3B}" type="slidenum">
              <a:rPr lang="en-GB"/>
              <a:pPr/>
              <a:t>‹#›</a:t>
            </a:fld>
            <a:endParaRPr lang="en-GB"/>
          </a:p>
        </p:txBody>
      </p:sp>
    </p:spTree>
    <p:extLst>
      <p:ext uri="{BB962C8B-B14F-4D97-AF65-F5344CB8AC3E}">
        <p14:creationId xmlns:p14="http://schemas.microsoft.com/office/powerpoint/2010/main" val="4183095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1291F85-C7A7-4251-8800-D5B6F018E185}" type="datetime1">
              <a:rPr lang="en-GB"/>
              <a:pPr/>
              <a:t>12/08/2014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E63704B-C252-4642-A07B-42701D820041}" type="slidenum">
              <a:rPr lang="en-GB"/>
              <a:pPr/>
              <a:t>‹#›</a:t>
            </a:fld>
            <a:endParaRPr lang="en-GB"/>
          </a:p>
        </p:txBody>
      </p:sp>
    </p:spTree>
    <p:extLst>
      <p:ext uri="{BB962C8B-B14F-4D97-AF65-F5344CB8AC3E}">
        <p14:creationId xmlns:p14="http://schemas.microsoft.com/office/powerpoint/2010/main" val="243259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49624FB8-C14B-4FC8-87B9-16B12E966E0F}" type="datetime1">
              <a:rPr lang="en-GB"/>
              <a:pPr/>
              <a:t>12/08/2014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61B4F6A-EFF4-4BD2-B38C-4B0BB2988040}" type="slidenum">
              <a:rPr lang="en-GB"/>
              <a:pPr/>
              <a:t>‹#›</a:t>
            </a:fld>
            <a:endParaRPr lang="en-GB"/>
          </a:p>
        </p:txBody>
      </p:sp>
    </p:spTree>
    <p:extLst>
      <p:ext uri="{BB962C8B-B14F-4D97-AF65-F5344CB8AC3E}">
        <p14:creationId xmlns:p14="http://schemas.microsoft.com/office/powerpoint/2010/main" val="3199521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8AA8F47B-A423-4C39-A2CA-6A06068C8698}" type="datetime1">
              <a:rPr lang="en-GB"/>
              <a:pPr/>
              <a:t>12/08/2014</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3656BBD-837B-44C3-8875-55B4A6F126B4}" type="slidenum">
              <a:rPr lang="en-GB"/>
              <a:pPr/>
              <a:t>‹#›</a:t>
            </a:fld>
            <a:endParaRPr lang="en-GB"/>
          </a:p>
        </p:txBody>
      </p:sp>
    </p:spTree>
    <p:extLst>
      <p:ext uri="{BB962C8B-B14F-4D97-AF65-F5344CB8AC3E}">
        <p14:creationId xmlns:p14="http://schemas.microsoft.com/office/powerpoint/2010/main" val="3035834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A113A5E-B165-478D-BCFD-70F979BAD166}" type="datetime1">
              <a:rPr lang="en-GB"/>
              <a:pPr/>
              <a:t>12/08/2014</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A8B0504-F24F-487F-8111-572F9A27D7D5}" type="slidenum">
              <a:rPr lang="en-GB"/>
              <a:pPr/>
              <a:t>‹#›</a:t>
            </a:fld>
            <a:endParaRPr lang="en-GB"/>
          </a:p>
        </p:txBody>
      </p:sp>
    </p:spTree>
    <p:extLst>
      <p:ext uri="{BB962C8B-B14F-4D97-AF65-F5344CB8AC3E}">
        <p14:creationId xmlns:p14="http://schemas.microsoft.com/office/powerpoint/2010/main" val="2007948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F1D3CB5-6862-4404-A440-783A7419CAFA}" type="datetime1">
              <a:rPr lang="en-GB"/>
              <a:pPr/>
              <a:t>12/08/2014</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F3AD58-1101-4C78-BBED-B648C3FD3E64}" type="slidenum">
              <a:rPr lang="en-GB"/>
              <a:pPr/>
              <a:t>‹#›</a:t>
            </a:fld>
            <a:endParaRPr lang="en-GB"/>
          </a:p>
        </p:txBody>
      </p:sp>
    </p:spTree>
    <p:extLst>
      <p:ext uri="{BB962C8B-B14F-4D97-AF65-F5344CB8AC3E}">
        <p14:creationId xmlns:p14="http://schemas.microsoft.com/office/powerpoint/2010/main" val="1609928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79D1AAA-A9FF-4C6B-8811-F1E8D491104F}" type="datetime1">
              <a:rPr lang="en-GB"/>
              <a:pPr/>
              <a:t>12/08/2014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C631F6E-92C0-428C-8FF1-A75381D415C6}" type="slidenum">
              <a:rPr lang="en-GB"/>
              <a:pPr/>
              <a:t>‹#›</a:t>
            </a:fld>
            <a:endParaRPr lang="en-GB"/>
          </a:p>
        </p:txBody>
      </p:sp>
    </p:spTree>
    <p:extLst>
      <p:ext uri="{BB962C8B-B14F-4D97-AF65-F5344CB8AC3E}">
        <p14:creationId xmlns:p14="http://schemas.microsoft.com/office/powerpoint/2010/main" val="1458678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ED232D-BCB6-4463-9453-D7F1D5D6E1AC}" type="datetimeFigureOut">
              <a:rPr lang="en-GB" smtClean="0"/>
              <a:t>12/08/2014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3561284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0EDF8C-D352-4BCA-AF6E-A3B0B44E960C}" type="datetime1">
              <a:rPr lang="en-GB"/>
              <a:pPr/>
              <a:t>12/08/2014</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148C32D-F1F5-4273-A667-7CC21C1FBC1E}" type="slidenum">
              <a:rPr lang="en-GB"/>
              <a:pPr/>
              <a:t>‹#›</a:t>
            </a:fld>
            <a:endParaRPr lang="en-GB"/>
          </a:p>
        </p:txBody>
      </p:sp>
    </p:spTree>
    <p:extLst>
      <p:ext uri="{BB962C8B-B14F-4D97-AF65-F5344CB8AC3E}">
        <p14:creationId xmlns:p14="http://schemas.microsoft.com/office/powerpoint/2010/main" val="21235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776FB6C-6C64-4207-90D2-6DC95FF60EA5}" type="datetime1">
              <a:rPr lang="en-GB"/>
              <a:pPr/>
              <a:t>12/08/2014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7A58B89-EFD4-4DB3-92B3-F0A207732F5B}" type="slidenum">
              <a:rPr lang="en-GB"/>
              <a:pPr/>
              <a:t>‹#›</a:t>
            </a:fld>
            <a:endParaRPr lang="en-GB"/>
          </a:p>
        </p:txBody>
      </p:sp>
    </p:spTree>
    <p:extLst>
      <p:ext uri="{BB962C8B-B14F-4D97-AF65-F5344CB8AC3E}">
        <p14:creationId xmlns:p14="http://schemas.microsoft.com/office/powerpoint/2010/main" val="4126706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F5293A1-BB57-4202-A0F6-B4E92E028F18}" type="datetime1">
              <a:rPr lang="en-GB"/>
              <a:pPr/>
              <a:t>12/08/2014</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A1DE3F7-B5C6-4BC0-AF64-B19CCC8613FC}" type="slidenum">
              <a:rPr lang="en-GB"/>
              <a:pPr/>
              <a:t>‹#›</a:t>
            </a:fld>
            <a:endParaRPr lang="en-GB"/>
          </a:p>
        </p:txBody>
      </p:sp>
    </p:spTree>
    <p:extLst>
      <p:ext uri="{BB962C8B-B14F-4D97-AF65-F5344CB8AC3E}">
        <p14:creationId xmlns:p14="http://schemas.microsoft.com/office/powerpoint/2010/main" val="3548190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8268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781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8139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5803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9554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1427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292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ED232D-BCB6-4463-9453-D7F1D5D6E1AC}" type="datetimeFigureOut">
              <a:rPr lang="en-GB" smtClean="0"/>
              <a:t>12/08/2014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4062554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217937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2180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4020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9427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ED232D-BCB6-4463-9453-D7F1D5D6E1AC}" type="datetimeFigureOut">
              <a:rPr lang="en-GB" smtClean="0"/>
              <a:t>12/08/2014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38493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ED232D-BCB6-4463-9453-D7F1D5D6E1AC}" type="datetimeFigureOut">
              <a:rPr lang="en-GB" smtClean="0"/>
              <a:t>12/08/2014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111032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ED232D-BCB6-4463-9453-D7F1D5D6E1AC}" type="datetimeFigureOut">
              <a:rPr lang="en-GB" smtClean="0"/>
              <a:t>12/08/2014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955548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ED232D-BCB6-4463-9453-D7F1D5D6E1AC}" type="datetimeFigureOut">
              <a:rPr lang="en-GB" smtClean="0"/>
              <a:t>12/08/2014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1360261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D232D-BCB6-4463-9453-D7F1D5D6E1AC}" type="datetimeFigureOut">
              <a:rPr lang="en-GB" smtClean="0"/>
              <a:t>12/08/2014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214974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ED232D-BCB6-4463-9453-D7F1D5D6E1AC}" type="datetimeFigureOut">
              <a:rPr lang="en-GB" smtClean="0"/>
              <a:t>12/08/2014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8929E6-91A7-44CC-8BCE-B5FABA0C8F74}" type="slidenum">
              <a:rPr lang="en-GB" smtClean="0"/>
              <a:t>‹#›</a:t>
            </a:fld>
            <a:endParaRPr lang="en-GB"/>
          </a:p>
        </p:txBody>
      </p:sp>
    </p:spTree>
    <p:extLst>
      <p:ext uri="{BB962C8B-B14F-4D97-AF65-F5344CB8AC3E}">
        <p14:creationId xmlns:p14="http://schemas.microsoft.com/office/powerpoint/2010/main" val="216771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D232D-BCB6-4463-9453-D7F1D5D6E1AC}" type="datetimeFigureOut">
              <a:rPr lang="en-GB" smtClean="0"/>
              <a:t>12/08/2014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929E6-91A7-44CC-8BCE-B5FABA0C8F74}" type="slidenum">
              <a:rPr lang="en-GB" smtClean="0"/>
              <a:t>‹#›</a:t>
            </a:fld>
            <a:endParaRPr lang="en-GB"/>
          </a:p>
        </p:txBody>
      </p:sp>
    </p:spTree>
    <p:extLst>
      <p:ext uri="{BB962C8B-B14F-4D97-AF65-F5344CB8AC3E}">
        <p14:creationId xmlns:p14="http://schemas.microsoft.com/office/powerpoint/2010/main" val="241464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fontAlgn="base">
              <a:spcBef>
                <a:spcPct val="0"/>
              </a:spcBef>
              <a:spcAft>
                <a:spcPct val="0"/>
              </a:spcAft>
            </a:pPr>
            <a:fld id="{61ED306A-454E-40A7-9AA7-E66348E4125D}" type="datetime1">
              <a:rPr lang="en-GB">
                <a:ea typeface="ＭＳ Ｐゴシック" charset="-128"/>
              </a:rPr>
              <a:pPr fontAlgn="base">
                <a:spcBef>
                  <a:spcPct val="0"/>
                </a:spcBef>
                <a:spcAft>
                  <a:spcPct val="0"/>
                </a:spcAft>
              </a:pPr>
              <a:t>12/08/2014</a:t>
            </a:fld>
            <a:endParaRPr lang="en-GB">
              <a:ea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fontAlgn="base">
              <a:spcBef>
                <a:spcPct val="0"/>
              </a:spcBef>
              <a:spcAft>
                <a:spcPct val="0"/>
              </a:spcAft>
            </a:pPr>
            <a:fld id="{D0148E7D-F54B-4FE6-9A25-A7FEA1232C02}" type="slidenum">
              <a:rPr lang="en-GB">
                <a:ea typeface="ＭＳ Ｐゴシック" charset="-128"/>
              </a:rPr>
              <a:pPr fontAlgn="base">
                <a:spcBef>
                  <a:spcPct val="0"/>
                </a:spcBef>
                <a:spcAft>
                  <a:spcPct val="0"/>
                </a:spcAft>
              </a:pPr>
              <a:t>‹#›</a:t>
            </a:fld>
            <a:endParaRPr lang="en-GB">
              <a:ea typeface="ＭＳ Ｐゴシック" charset="-128"/>
            </a:endParaRPr>
          </a:p>
        </p:txBody>
      </p:sp>
    </p:spTree>
    <p:extLst>
      <p:ext uri="{BB962C8B-B14F-4D97-AF65-F5344CB8AC3E}">
        <p14:creationId xmlns:p14="http://schemas.microsoft.com/office/powerpoint/2010/main" val="2066883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454B1-34FC-43C7-A4EC-4B48CC0893F9}" type="datetimeFigureOut">
              <a:rPr lang="en-GB" smtClean="0">
                <a:solidFill>
                  <a:prstClr val="black">
                    <a:tint val="75000"/>
                  </a:prstClr>
                </a:solidFill>
              </a:rPr>
              <a:pPr/>
              <a:t>12/08/2014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533EA-C485-4950-B13C-BAE8723DB86C}"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79854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CE5629.F3CD29C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idx="4294967295"/>
          </p:nvPr>
        </p:nvSpPr>
        <p:spPr>
          <a:xfrm>
            <a:off x="683568" y="5618569"/>
            <a:ext cx="7772400" cy="504055"/>
          </a:xfrm>
        </p:spPr>
        <p:txBody>
          <a:bodyPr/>
          <a:lstStyle/>
          <a:p>
            <a:pPr eaLnBrk="1" hangingPunct="1"/>
            <a:r>
              <a:rPr lang="en-GB" sz="2400" dirty="0" smtClean="0"/>
              <a:t>The early use of </a:t>
            </a:r>
            <a:r>
              <a:rPr lang="en-GB" sz="2400" dirty="0" smtClean="0">
                <a:solidFill>
                  <a:srgbClr val="FF0000"/>
                </a:solidFill>
              </a:rPr>
              <a:t>A</a:t>
            </a:r>
            <a:r>
              <a:rPr lang="en-GB" sz="2400" dirty="0" smtClean="0"/>
              <a:t>ntibiotics in at </a:t>
            </a:r>
            <a:r>
              <a:rPr lang="en-GB" sz="2400" dirty="0" smtClean="0">
                <a:solidFill>
                  <a:srgbClr val="FF0000"/>
                </a:solidFill>
              </a:rPr>
              <a:t>R</a:t>
            </a:r>
            <a:r>
              <a:rPr lang="en-GB" sz="2400" dirty="0" smtClean="0"/>
              <a:t>isk </a:t>
            </a:r>
            <a:r>
              <a:rPr lang="en-GB" sz="2400" dirty="0" err="1" smtClean="0">
                <a:solidFill>
                  <a:srgbClr val="FF0000"/>
                </a:solidFill>
              </a:rPr>
              <a:t>CH</a:t>
            </a:r>
            <a:r>
              <a:rPr lang="en-GB" sz="2400" dirty="0" err="1" smtClean="0"/>
              <a:t>ildren</a:t>
            </a:r>
            <a:r>
              <a:rPr lang="en-GB" sz="2400" dirty="0" smtClean="0"/>
              <a:t> with </a:t>
            </a:r>
            <a:r>
              <a:rPr lang="en-GB" sz="2400" dirty="0" err="1" smtClean="0">
                <a:solidFill>
                  <a:srgbClr val="FF0000"/>
                </a:solidFill>
              </a:rPr>
              <a:t>I</a:t>
            </a:r>
            <a:r>
              <a:rPr lang="en-GB" sz="2400" dirty="0" err="1" smtClean="0"/>
              <a:t>nflu</a:t>
            </a:r>
            <a:r>
              <a:rPr lang="en-GB" sz="2400" dirty="0" err="1" smtClean="0">
                <a:solidFill>
                  <a:srgbClr val="FF0000"/>
                </a:solidFill>
              </a:rPr>
              <a:t>E</a:t>
            </a:r>
            <a:r>
              <a:rPr lang="en-GB" sz="2400" dirty="0" err="1" smtClean="0"/>
              <a:t>nza</a:t>
            </a:r>
            <a:endParaRPr lang="en-GB" sz="2400" dirty="0" smtClean="0"/>
          </a:p>
        </p:txBody>
      </p:sp>
      <p:pic>
        <p:nvPicPr>
          <p:cNvPr id="7" name="Picture 6" descr="cid:36285D8A-02C3-4E69-85AA-7D4DBE1AA0AA"/>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699792" y="4636830"/>
            <a:ext cx="3456384" cy="960634"/>
          </a:xfrm>
          <a:prstGeom prst="rect">
            <a:avLst/>
          </a:prstGeom>
          <a:noFill/>
          <a:ln>
            <a:noFill/>
          </a:ln>
        </p:spPr>
      </p:pic>
      <p:sp>
        <p:nvSpPr>
          <p:cNvPr id="8" name="Title 1"/>
          <p:cNvSpPr txBox="1">
            <a:spLocks/>
          </p:cNvSpPr>
          <p:nvPr/>
        </p:nvSpPr>
        <p:spPr bwMode="auto">
          <a:xfrm>
            <a:off x="706209" y="2269968"/>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a:lstStyle>
          <a:p>
            <a:pPr eaLnBrk="1" hangingPunct="1"/>
            <a:r>
              <a:rPr lang="en-GB" sz="5400" dirty="0" smtClean="0">
                <a:solidFill>
                  <a:prstClr val="black"/>
                </a:solidFill>
              </a:rPr>
              <a:t>Baseline assessment</a:t>
            </a:r>
          </a:p>
          <a:p>
            <a:pPr eaLnBrk="1" hangingPunct="1"/>
            <a:r>
              <a:rPr lang="en-GB" dirty="0" smtClean="0">
                <a:solidFill>
                  <a:prstClr val="black"/>
                </a:solidFill>
              </a:rPr>
              <a:t>Study medication</a:t>
            </a:r>
          </a:p>
          <a:p>
            <a:pPr eaLnBrk="1" hangingPunct="1"/>
            <a:r>
              <a:rPr lang="en-GB" dirty="0" smtClean="0">
                <a:solidFill>
                  <a:prstClr val="black"/>
                </a:solidFill>
              </a:rPr>
              <a:t>Contact card</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6024" y="59481"/>
            <a:ext cx="2481504" cy="100811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424" y="228597"/>
            <a:ext cx="1979080" cy="56815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0232" y="404664"/>
            <a:ext cx="2336106" cy="50405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504" y="228597"/>
            <a:ext cx="2164000" cy="662558"/>
          </a:xfrm>
          <a:prstGeom prst="rect">
            <a:avLst/>
          </a:prstGeom>
        </p:spPr>
      </p:pic>
      <p:sp>
        <p:nvSpPr>
          <p:cNvPr id="9" name="TextBox 8"/>
          <p:cNvSpPr txBox="1"/>
          <p:nvPr/>
        </p:nvSpPr>
        <p:spPr>
          <a:xfrm>
            <a:off x="2242220" y="5919812"/>
            <a:ext cx="4616772" cy="646331"/>
          </a:xfrm>
          <a:prstGeom prst="rect">
            <a:avLst/>
          </a:prstGeom>
          <a:noFill/>
        </p:spPr>
        <p:txBody>
          <a:bodyPr wrap="square" rtlCol="0">
            <a:spAutoFit/>
          </a:bodyPr>
          <a:lstStyle/>
          <a:p>
            <a:r>
              <a:rPr lang="en-GB" sz="3600" b="1" dirty="0" smtClean="0">
                <a:solidFill>
                  <a:srgbClr val="FF0000"/>
                </a:solidFill>
              </a:rPr>
              <a:t>www.archiestudy.com</a:t>
            </a:r>
            <a:endParaRPr lang="en-GB" sz="3600" b="1" dirty="0">
              <a:solidFill>
                <a:srgbClr val="FF0000"/>
              </a:solidFill>
            </a:endParaRPr>
          </a:p>
        </p:txBody>
      </p:sp>
    </p:spTree>
    <p:extLst>
      <p:ext uri="{BB962C8B-B14F-4D97-AF65-F5344CB8AC3E}">
        <p14:creationId xmlns:p14="http://schemas.microsoft.com/office/powerpoint/2010/main" val="3667116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ID number stickers</a:t>
            </a:r>
            <a:endParaRPr lang="en-GB"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9472" y="1628800"/>
            <a:ext cx="4076903"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280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Dispensing study medication</a:t>
            </a:r>
            <a:endParaRPr lang="en-GB" dirty="0"/>
          </a:p>
        </p:txBody>
      </p:sp>
      <p:sp>
        <p:nvSpPr>
          <p:cNvPr id="3" name="Content Placeholder 2"/>
          <p:cNvSpPr>
            <a:spLocks noGrp="1"/>
          </p:cNvSpPr>
          <p:nvPr>
            <p:ph idx="1"/>
          </p:nvPr>
        </p:nvSpPr>
        <p:spPr/>
        <p:txBody>
          <a:bodyPr>
            <a:normAutofit/>
          </a:bodyPr>
          <a:lstStyle/>
          <a:p>
            <a:pPr lvl="0" eaLnBrk="0" fontAlgn="base" hangingPunct="0">
              <a:spcAft>
                <a:spcPct val="0"/>
              </a:spcAft>
              <a:buFont typeface="Arial" charset="0"/>
              <a:buChar char="•"/>
            </a:pPr>
            <a:r>
              <a:rPr lang="en-GB" dirty="0">
                <a:solidFill>
                  <a:prstClr val="black"/>
                </a:solidFill>
                <a:ea typeface="ＭＳ Ｐゴシック" charset="-128"/>
              </a:rPr>
              <a:t>Need 61 ml water for contents of one bottle</a:t>
            </a:r>
          </a:p>
          <a:p>
            <a:pPr lvl="1" eaLnBrk="0" fontAlgn="base" hangingPunct="0">
              <a:spcAft>
                <a:spcPct val="0"/>
              </a:spcAft>
              <a:buFont typeface="Arial" charset="0"/>
              <a:buChar char="–"/>
            </a:pPr>
            <a:r>
              <a:rPr lang="en-GB" dirty="0">
                <a:solidFill>
                  <a:prstClr val="black"/>
                </a:solidFill>
                <a:ea typeface="ＭＳ Ｐゴシック" charset="-128"/>
              </a:rPr>
              <a:t>Measuring cup and syringe provided</a:t>
            </a:r>
          </a:p>
          <a:p>
            <a:pPr lvl="0" eaLnBrk="0" fontAlgn="base" hangingPunct="0">
              <a:spcAft>
                <a:spcPct val="0"/>
              </a:spcAft>
              <a:buFont typeface="Arial" charset="0"/>
              <a:buChar char="•"/>
            </a:pPr>
            <a:r>
              <a:rPr lang="en-GB" dirty="0">
                <a:solidFill>
                  <a:prstClr val="black"/>
                </a:solidFill>
                <a:ea typeface="ＭＳ Ｐゴシック" charset="-128"/>
              </a:rPr>
              <a:t>Add half of water first and shake bottle </a:t>
            </a:r>
          </a:p>
          <a:p>
            <a:pPr lvl="0" eaLnBrk="0" fontAlgn="base" hangingPunct="0">
              <a:spcAft>
                <a:spcPct val="0"/>
              </a:spcAft>
              <a:buFont typeface="Arial" charset="0"/>
              <a:buChar char="•"/>
            </a:pPr>
            <a:r>
              <a:rPr lang="en-GB" dirty="0">
                <a:solidFill>
                  <a:prstClr val="black"/>
                </a:solidFill>
                <a:ea typeface="ＭＳ Ｐゴシック" charset="-128"/>
              </a:rPr>
              <a:t>Add remaining water and shake bottle again</a:t>
            </a:r>
          </a:p>
          <a:p>
            <a:pPr lvl="0" eaLnBrk="0" fontAlgn="base" hangingPunct="0">
              <a:spcAft>
                <a:spcPct val="0"/>
              </a:spcAft>
              <a:buFont typeface="Arial" charset="0"/>
              <a:buChar char="•"/>
            </a:pPr>
            <a:r>
              <a:rPr lang="en-GB" dirty="0">
                <a:solidFill>
                  <a:prstClr val="black"/>
                </a:solidFill>
                <a:ea typeface="ＭＳ Ｐゴシック" charset="-128"/>
              </a:rPr>
              <a:t>Affix medication bottle sticker</a:t>
            </a:r>
          </a:p>
          <a:p>
            <a:pPr marL="457200" lvl="1" indent="0">
              <a:buNone/>
            </a:pPr>
            <a:endParaRPr lang="en-GB" dirty="0" smtClean="0"/>
          </a:p>
        </p:txBody>
      </p:sp>
    </p:spTree>
    <p:extLst>
      <p:ext uri="{BB962C8B-B14F-4D97-AF65-F5344CB8AC3E}">
        <p14:creationId xmlns:p14="http://schemas.microsoft.com/office/powerpoint/2010/main" val="217313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Instructions for </a:t>
            </a:r>
            <a:r>
              <a:rPr lang="en-GB" dirty="0" smtClean="0"/>
              <a:t>parent/guardian</a:t>
            </a:r>
            <a:endParaRPr lang="en-GB" dirty="0"/>
          </a:p>
        </p:txBody>
      </p:sp>
      <p:sp>
        <p:nvSpPr>
          <p:cNvPr id="5" name="Content Placeholder 2"/>
          <p:cNvSpPr>
            <a:spLocks noGrp="1"/>
          </p:cNvSpPr>
          <p:nvPr>
            <p:ph idx="1"/>
          </p:nvPr>
        </p:nvSpPr>
        <p:spPr/>
        <p:txBody>
          <a:bodyPr/>
          <a:lstStyle/>
          <a:p>
            <a:r>
              <a:rPr lang="en-GB" dirty="0" smtClean="0"/>
              <a:t>Give first dose </a:t>
            </a:r>
            <a:r>
              <a:rPr lang="en-GB" dirty="0" err="1" smtClean="0"/>
              <a:t>asap</a:t>
            </a:r>
            <a:endParaRPr lang="en-GB" dirty="0" smtClean="0"/>
          </a:p>
          <a:p>
            <a:r>
              <a:rPr lang="en-GB" dirty="0" smtClean="0"/>
              <a:t>Explain dosing regimen</a:t>
            </a:r>
          </a:p>
          <a:p>
            <a:r>
              <a:rPr lang="en-GB" dirty="0" smtClean="0"/>
              <a:t>Discard any leftover medication after 10 doses given</a:t>
            </a:r>
          </a:p>
          <a:p>
            <a:r>
              <a:rPr lang="en-GB" dirty="0" smtClean="0"/>
              <a:t>If child vomits within 30 minutes of dose can give another dose</a:t>
            </a:r>
          </a:p>
          <a:p>
            <a:endParaRPr lang="en-US" dirty="0"/>
          </a:p>
        </p:txBody>
      </p:sp>
    </p:spTree>
    <p:extLst>
      <p:ext uri="{BB962C8B-B14F-4D97-AF65-F5344CB8AC3E}">
        <p14:creationId xmlns:p14="http://schemas.microsoft.com/office/powerpoint/2010/main" val="1716440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Contact card</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49884"/>
            <a:ext cx="6519914" cy="3938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07704" y="3284984"/>
            <a:ext cx="2232248" cy="369332"/>
          </a:xfrm>
          <a:prstGeom prst="rect">
            <a:avLst/>
          </a:prstGeom>
          <a:noFill/>
        </p:spPr>
        <p:txBody>
          <a:bodyPr wrap="square" rtlCol="0">
            <a:spAutoFit/>
          </a:bodyPr>
          <a:lstStyle/>
          <a:p>
            <a:r>
              <a:rPr lang="en-GB" i="1" dirty="0" smtClean="0">
                <a:solidFill>
                  <a:srgbClr val="FF0000"/>
                </a:solidFill>
              </a:rPr>
              <a:t>Insert child’s name</a:t>
            </a:r>
            <a:endParaRPr lang="en-GB" i="1" dirty="0">
              <a:solidFill>
                <a:srgbClr val="FF0000"/>
              </a:solidFill>
            </a:endParaRPr>
          </a:p>
        </p:txBody>
      </p:sp>
    </p:spTree>
    <p:extLst>
      <p:ext uri="{BB962C8B-B14F-4D97-AF65-F5344CB8AC3E}">
        <p14:creationId xmlns:p14="http://schemas.microsoft.com/office/powerpoint/2010/main" val="542184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card</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2816"/>
            <a:ext cx="6902381" cy="386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15031" y="4794594"/>
            <a:ext cx="4598124" cy="369332"/>
          </a:xfrm>
          <a:prstGeom prst="rect">
            <a:avLst/>
          </a:prstGeom>
          <a:noFill/>
        </p:spPr>
        <p:txBody>
          <a:bodyPr wrap="square" rtlCol="0">
            <a:spAutoFit/>
          </a:bodyPr>
          <a:lstStyle/>
          <a:p>
            <a:r>
              <a:rPr lang="en-GB" i="1" dirty="0" smtClean="0">
                <a:solidFill>
                  <a:srgbClr val="FF0000"/>
                </a:solidFill>
              </a:rPr>
              <a:t>Insert phone number of GP surgery or hospital</a:t>
            </a:r>
            <a:endParaRPr lang="en-GB" i="1" dirty="0">
              <a:solidFill>
                <a:srgbClr val="FF0000"/>
              </a:solidFill>
            </a:endParaRPr>
          </a:p>
        </p:txBody>
      </p:sp>
    </p:spTree>
    <p:extLst>
      <p:ext uri="{BB962C8B-B14F-4D97-AF65-F5344CB8AC3E}">
        <p14:creationId xmlns:p14="http://schemas.microsoft.com/office/powerpoint/2010/main" val="3833543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alloon Archie TC tiff"/>
          <p:cNvPicPr>
            <a:picLocks noChangeAspect="1" noChangeArrowheads="1"/>
          </p:cNvPicPr>
          <p:nvPr/>
        </p:nvPicPr>
        <p:blipFill>
          <a:blip r:embed="rId3" cstate="print"/>
          <a:srcRect r="17529"/>
          <a:stretch>
            <a:fillRect/>
          </a:stretch>
        </p:blipFill>
        <p:spPr bwMode="auto">
          <a:xfrm>
            <a:off x="1752640" y="3483104"/>
            <a:ext cx="2142490" cy="2712316"/>
          </a:xfrm>
          <a:prstGeom prst="rect">
            <a:avLst/>
          </a:prstGeom>
          <a:noFill/>
          <a:ln w="9525">
            <a:noFill/>
            <a:miter lim="800000"/>
            <a:headEnd/>
            <a:tailEnd/>
          </a:ln>
        </p:spPr>
      </p:pic>
      <p:sp>
        <p:nvSpPr>
          <p:cNvPr id="4" name="Oval Callout 3"/>
          <p:cNvSpPr/>
          <p:nvPr/>
        </p:nvSpPr>
        <p:spPr>
          <a:xfrm>
            <a:off x="2112680" y="818808"/>
            <a:ext cx="5400600" cy="2808312"/>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5400" b="1" dirty="0">
                <a:solidFill>
                  <a:sysClr val="windowText" lastClr="000000"/>
                </a:solidFill>
              </a:rPr>
              <a:t>Thank you for listening</a:t>
            </a:r>
          </a:p>
        </p:txBody>
      </p:sp>
    </p:spTree>
    <p:extLst>
      <p:ext uri="{BB962C8B-B14F-4D97-AF65-F5344CB8AC3E}">
        <p14:creationId xmlns:p14="http://schemas.microsoft.com/office/powerpoint/2010/main" val="1868270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16" y="690992"/>
            <a:ext cx="4176464" cy="4176464"/>
          </a:xfrm>
          <a:prstGeom prst="rect">
            <a:avLst/>
          </a:prstGeom>
        </p:spPr>
      </p:pic>
      <p:sp>
        <p:nvSpPr>
          <p:cNvPr id="5" name="TextBox 4"/>
          <p:cNvSpPr txBox="1"/>
          <p:nvPr/>
        </p:nvSpPr>
        <p:spPr>
          <a:xfrm>
            <a:off x="2110008" y="5072600"/>
            <a:ext cx="4968552" cy="1261884"/>
          </a:xfrm>
          <a:prstGeom prst="rect">
            <a:avLst/>
          </a:prstGeom>
          <a:noFill/>
        </p:spPr>
        <p:txBody>
          <a:bodyPr wrap="square" rtlCol="0">
            <a:spAutoFit/>
          </a:bodyPr>
          <a:lstStyle/>
          <a:p>
            <a:pPr algn="ctr"/>
            <a:r>
              <a:rPr lang="en-GB" sz="2800" b="1" dirty="0">
                <a:solidFill>
                  <a:prstClr val="black"/>
                </a:solidFill>
              </a:rPr>
              <a:t>Dr Kay Wang</a:t>
            </a:r>
          </a:p>
          <a:p>
            <a:pPr algn="ctr"/>
            <a:r>
              <a:rPr lang="en-GB" sz="2400" b="1" dirty="0">
                <a:solidFill>
                  <a:prstClr val="black"/>
                </a:solidFill>
              </a:rPr>
              <a:t>ARCHIE Study Chief Investigator</a:t>
            </a:r>
          </a:p>
          <a:p>
            <a:pPr algn="ctr"/>
            <a:r>
              <a:rPr lang="en-GB" sz="2400" dirty="0">
                <a:solidFill>
                  <a:prstClr val="black"/>
                </a:solidFill>
              </a:rPr>
              <a:t>E-mail: kay.wang@phc.ox.ac.uk</a:t>
            </a:r>
          </a:p>
        </p:txBody>
      </p:sp>
    </p:spTree>
    <p:extLst>
      <p:ext uri="{BB962C8B-B14F-4D97-AF65-F5344CB8AC3E}">
        <p14:creationId xmlns:p14="http://schemas.microsoft.com/office/powerpoint/2010/main" val="2507137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medication dosing regimen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7827950"/>
              </p:ext>
            </p:extLst>
          </p:nvPr>
        </p:nvGraphicFramePr>
        <p:xfrm>
          <a:off x="457200" y="1600200"/>
          <a:ext cx="8229601" cy="4145280"/>
        </p:xfrm>
        <a:graphic>
          <a:graphicData uri="http://schemas.openxmlformats.org/drawingml/2006/table">
            <a:tbl>
              <a:tblPr firstRow="1" bandRow="1">
                <a:tableStyleId>{5C22544A-7EE6-4342-B048-85BDC9FD1C3A}</a:tableStyleId>
              </a:tblPr>
              <a:tblGrid>
                <a:gridCol w="3394720"/>
                <a:gridCol w="4834881"/>
              </a:tblGrid>
              <a:tr h="370840">
                <a:tc>
                  <a:txBody>
                    <a:bodyPr/>
                    <a:lstStyle/>
                    <a:p>
                      <a:pPr algn="ctr"/>
                      <a:r>
                        <a:rPr lang="en-GB" sz="3200" dirty="0" smtClean="0"/>
                        <a:t>Age</a:t>
                      </a:r>
                      <a:endParaRPr lang="en-GB" sz="3200" dirty="0"/>
                    </a:p>
                  </a:txBody>
                  <a:tcPr/>
                </a:tc>
                <a:tc>
                  <a:txBody>
                    <a:bodyPr/>
                    <a:lstStyle/>
                    <a:p>
                      <a:pPr algn="ctr"/>
                      <a:r>
                        <a:rPr lang="en-GB" sz="3200" dirty="0" smtClean="0"/>
                        <a:t>Dosing</a:t>
                      </a:r>
                      <a:r>
                        <a:rPr lang="en-GB" sz="3200" baseline="0" dirty="0" smtClean="0"/>
                        <a:t> regimen</a:t>
                      </a:r>
                      <a:endParaRPr lang="en-GB" sz="3200" dirty="0"/>
                    </a:p>
                  </a:txBody>
                  <a:tcPr/>
                </a:tc>
              </a:tr>
              <a:tr h="370840">
                <a:tc>
                  <a:txBody>
                    <a:bodyPr/>
                    <a:lstStyle/>
                    <a:p>
                      <a:r>
                        <a:rPr lang="en-GB" sz="2400" dirty="0" smtClean="0"/>
                        <a:t>6 months to 23 months</a:t>
                      </a:r>
                    </a:p>
                    <a:p>
                      <a:pPr marL="285750" indent="-285750">
                        <a:buFont typeface="Arial" panose="020B0604020202020204" pitchFamily="34" charset="0"/>
                        <a:buChar char="•"/>
                      </a:pPr>
                      <a:r>
                        <a:rPr lang="en-GB" sz="2400" dirty="0" smtClean="0"/>
                        <a:t>6.0 to 7.9</a:t>
                      </a:r>
                      <a:r>
                        <a:rPr lang="en-GB" sz="2400" baseline="0" dirty="0" smtClean="0"/>
                        <a:t> kg</a:t>
                      </a:r>
                    </a:p>
                    <a:p>
                      <a:pPr marL="285750" indent="-285750">
                        <a:buFont typeface="Arial" panose="020B0604020202020204" pitchFamily="34" charset="0"/>
                        <a:buChar char="•"/>
                      </a:pPr>
                      <a:r>
                        <a:rPr lang="en-GB" sz="2400" baseline="0" dirty="0" smtClean="0"/>
                        <a:t>8.0 to 10.9 kg</a:t>
                      </a:r>
                    </a:p>
                    <a:p>
                      <a:pPr marL="285750" indent="-285750">
                        <a:buFont typeface="Arial" panose="020B0604020202020204" pitchFamily="34" charset="0"/>
                        <a:buChar char="•"/>
                      </a:pPr>
                      <a:r>
                        <a:rPr lang="en-GB" sz="2400" baseline="0" dirty="0" smtClean="0"/>
                        <a:t>11.0 to 12.9 kg</a:t>
                      </a:r>
                    </a:p>
                    <a:p>
                      <a:pPr marL="0" indent="0">
                        <a:buFont typeface="Arial" panose="020B0604020202020204" pitchFamily="34" charset="0"/>
                        <a:buNone/>
                      </a:pPr>
                      <a:endParaRPr lang="en-GB" sz="2400" dirty="0"/>
                    </a:p>
                  </a:txBody>
                  <a:tcPr/>
                </a:tc>
                <a:tc>
                  <a:txBody>
                    <a:bodyPr/>
                    <a:lstStyle/>
                    <a:p>
                      <a:endParaRPr lang="en-GB" sz="2400" dirty="0" smtClean="0"/>
                    </a:p>
                    <a:p>
                      <a:r>
                        <a:rPr lang="en-GB" sz="2400" dirty="0" smtClean="0"/>
                        <a:t>1 ml twice daily for 5 days</a:t>
                      </a:r>
                    </a:p>
                    <a:p>
                      <a:r>
                        <a:rPr lang="en-GB" sz="2400" dirty="0" smtClean="0"/>
                        <a:t>1.5 ml twice</a:t>
                      </a:r>
                      <a:r>
                        <a:rPr lang="en-GB" sz="2400" baseline="0" dirty="0" smtClean="0"/>
                        <a:t> daily for 5 days</a:t>
                      </a:r>
                      <a:endParaRPr lang="en-GB" sz="2400" dirty="0" smtClean="0"/>
                    </a:p>
                    <a:p>
                      <a:r>
                        <a:rPr lang="en-GB" sz="2400" dirty="0" smtClean="0"/>
                        <a:t>2 ml twice</a:t>
                      </a:r>
                      <a:r>
                        <a:rPr lang="en-GB" sz="2400" baseline="0" dirty="0" smtClean="0"/>
                        <a:t> daily for 5 days</a:t>
                      </a:r>
                      <a:endParaRPr lang="en-GB" sz="2400" dirty="0"/>
                    </a:p>
                  </a:txBody>
                  <a:tcPr/>
                </a:tc>
              </a:tr>
              <a:tr h="370840">
                <a:tc>
                  <a:txBody>
                    <a:bodyPr/>
                    <a:lstStyle/>
                    <a:p>
                      <a:r>
                        <a:rPr lang="en-GB" sz="2400" dirty="0" smtClean="0"/>
                        <a:t>2 to 6</a:t>
                      </a:r>
                      <a:r>
                        <a:rPr lang="en-GB" sz="2400" baseline="0" dirty="0" smtClean="0"/>
                        <a:t> years</a:t>
                      </a:r>
                    </a:p>
                    <a:p>
                      <a:endParaRPr lang="en-GB" sz="2400" baseline="0" dirty="0" smtClean="0"/>
                    </a:p>
                  </a:txBody>
                  <a:tcPr/>
                </a:tc>
                <a:tc>
                  <a:txBody>
                    <a:bodyPr/>
                    <a:lstStyle/>
                    <a:p>
                      <a:r>
                        <a:rPr lang="en-GB" sz="2400" dirty="0" smtClean="0"/>
                        <a:t>2.5 ml twice daily</a:t>
                      </a:r>
                      <a:r>
                        <a:rPr lang="en-GB" sz="2400" baseline="0" dirty="0" smtClean="0"/>
                        <a:t> for 5 days</a:t>
                      </a:r>
                      <a:endParaRPr lang="en-GB" sz="2400" dirty="0"/>
                    </a:p>
                  </a:txBody>
                  <a:tcPr/>
                </a:tc>
              </a:tr>
              <a:tr h="370840">
                <a:tc>
                  <a:txBody>
                    <a:bodyPr/>
                    <a:lstStyle/>
                    <a:p>
                      <a:r>
                        <a:rPr lang="en-GB" sz="2400" dirty="0" smtClean="0"/>
                        <a:t>7 to 12 years</a:t>
                      </a:r>
                    </a:p>
                    <a:p>
                      <a:endParaRPr lang="en-GB" sz="2400" dirty="0"/>
                    </a:p>
                  </a:txBody>
                  <a:tcPr/>
                </a:tc>
                <a:tc>
                  <a:txBody>
                    <a:bodyPr/>
                    <a:lstStyle/>
                    <a:p>
                      <a:r>
                        <a:rPr lang="en-GB" sz="2400" dirty="0" smtClean="0"/>
                        <a:t>5 ml twice daily for 5 days</a:t>
                      </a:r>
                      <a:endParaRPr lang="en-GB" sz="2400" dirty="0"/>
                    </a:p>
                  </a:txBody>
                  <a:tcPr/>
                </a:tc>
              </a:tr>
            </a:tbl>
          </a:graphicData>
        </a:graphic>
      </p:graphicFrame>
    </p:spTree>
    <p:extLst>
      <p:ext uri="{BB962C8B-B14F-4D97-AF65-F5344CB8AC3E}">
        <p14:creationId xmlns:p14="http://schemas.microsoft.com/office/powerpoint/2010/main" val="287397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441" y="50800"/>
            <a:ext cx="6495376" cy="6669360"/>
          </a:xfrm>
          <a:prstGeom prst="rect">
            <a:avLst/>
          </a:prstGeom>
        </p:spPr>
      </p:pic>
    </p:spTree>
    <p:extLst>
      <p:ext uri="{BB962C8B-B14F-4D97-AF65-F5344CB8AC3E}">
        <p14:creationId xmlns:p14="http://schemas.microsoft.com/office/powerpoint/2010/main" val="307980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476671"/>
            <a:ext cx="4608512" cy="6144683"/>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6082807" y="2277808"/>
            <a:ext cx="981541" cy="43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90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738" y="50800"/>
            <a:ext cx="6645752" cy="6669360"/>
          </a:xfrm>
          <a:prstGeom prst="rect">
            <a:avLst/>
          </a:prstGeom>
        </p:spPr>
      </p:pic>
    </p:spTree>
    <p:extLst>
      <p:ext uri="{BB962C8B-B14F-4D97-AF65-F5344CB8AC3E}">
        <p14:creationId xmlns:p14="http://schemas.microsoft.com/office/powerpoint/2010/main" val="1385789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9063"/>
            <a:ext cx="65532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5157192"/>
            <a:ext cx="6553200" cy="369332"/>
          </a:xfrm>
          <a:prstGeom prst="rect">
            <a:avLst/>
          </a:prstGeom>
          <a:solidFill>
            <a:schemeClr val="bg1"/>
          </a:solidFill>
        </p:spPr>
        <p:txBody>
          <a:bodyPr wrap="square" rtlCol="0">
            <a:spAutoFit/>
          </a:bodyPr>
          <a:lstStyle/>
          <a:p>
            <a:endParaRPr lang="en-GB" dirty="0">
              <a:solidFill>
                <a:prstClr val="black"/>
              </a:solidFill>
            </a:endParaRPr>
          </a:p>
        </p:txBody>
      </p:sp>
    </p:spTree>
    <p:extLst>
      <p:ext uri="{BB962C8B-B14F-4D97-AF65-F5344CB8AC3E}">
        <p14:creationId xmlns:p14="http://schemas.microsoft.com/office/powerpoint/2010/main" val="328193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9063"/>
            <a:ext cx="65532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95400" y="5157192"/>
            <a:ext cx="6553200" cy="369332"/>
          </a:xfrm>
          <a:prstGeom prst="rect">
            <a:avLst/>
          </a:prstGeom>
          <a:solidFill>
            <a:schemeClr val="bg1"/>
          </a:solidFill>
        </p:spPr>
        <p:txBody>
          <a:bodyPr wrap="square" rtlCol="0">
            <a:spAutoFit/>
          </a:bodyPr>
          <a:lstStyle/>
          <a:p>
            <a:endParaRPr lang="en-GB" dirty="0">
              <a:solidFill>
                <a:prstClr val="black"/>
              </a:solidFill>
            </a:endParaRPr>
          </a:p>
        </p:txBody>
      </p:sp>
      <p:cxnSp>
        <p:nvCxnSpPr>
          <p:cNvPr id="4" name="Straight Connector 3"/>
          <p:cNvCxnSpPr/>
          <p:nvPr/>
        </p:nvCxnSpPr>
        <p:spPr>
          <a:xfrm>
            <a:off x="2627784" y="4005064"/>
            <a:ext cx="38164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81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Drug accountability log</a:t>
            </a:r>
            <a:endParaRPr lang="en-GB" dirty="0"/>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37976"/>
            <a:ext cx="8889683" cy="389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06145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1009</Words>
  <Application>Microsoft Office PowerPoint</Application>
  <PresentationFormat>On-screen Show (4:3)</PresentationFormat>
  <Paragraphs>92</Paragraphs>
  <Slides>15</Slides>
  <Notes>14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11_Office Theme</vt:lpstr>
      <vt:lpstr>1_Office Theme</vt:lpstr>
      <vt:lpstr>The early use of Antibiotics in at Risk CHildren with InfluEnza</vt:lpstr>
      <vt:lpstr>PowerPoint Presentation</vt:lpstr>
      <vt:lpstr>Study medication dosing regimen</vt:lpstr>
      <vt:lpstr>PowerPoint Presentation</vt:lpstr>
      <vt:lpstr>PowerPoint Presentation</vt:lpstr>
      <vt:lpstr>PowerPoint Presentation</vt:lpstr>
      <vt:lpstr>PowerPoint Presentation</vt:lpstr>
      <vt:lpstr>PowerPoint Presentation</vt:lpstr>
      <vt:lpstr>Drug accountability log</vt:lpstr>
      <vt:lpstr>ID number stickers</vt:lpstr>
      <vt:lpstr>Dispensing study medication</vt:lpstr>
      <vt:lpstr>Instructions for parent/guardian</vt:lpstr>
      <vt:lpstr>Contact card</vt:lpstr>
      <vt:lpstr>Contact card</vt:lpstr>
      <vt:lpstr>PowerPoint Presentation</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early use of Antibiotics in at Risk CHildren with InfluEnza</dc:title>
  <dc:creator>kywang</dc:creator>
  <cp:lastModifiedBy>kywang</cp:lastModifiedBy>
  <cp:revision>4</cp:revision>
  <dcterms:created xsi:type="dcterms:W3CDTF">2014-07-29T12:35:25Z</dcterms:created>
  <dcterms:modified xsi:type="dcterms:W3CDTF">2014-08-12T17:17:41Z</dcterms:modified>
</cp:coreProperties>
</file>