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57" r:id="rId4"/>
    <p:sldId id="258" r:id="rId5"/>
    <p:sldId id="27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8" autoAdjust="0"/>
  </p:normalViewPr>
  <p:slideViewPr>
    <p:cSldViewPr>
      <p:cViewPr varScale="1">
        <p:scale>
          <a:sx n="85" d="100"/>
          <a:sy n="85" d="100"/>
        </p:scale>
        <p:origin x="-12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6E695-0AC2-4FE6-96F1-76A8A9F844B4}" type="datetimeFigureOut">
              <a:rPr lang="en-GB" smtClean="0"/>
              <a:t>10/09/2014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AF692-A334-4D2C-96FF-8BB29AE2010C}" type="slidenum">
              <a:rPr lang="en-GB" smtClean="0"/>
              <a:t>‹#›</a:t>
            </a:fld>
            <a:endParaRPr lang="en-GB"/>
          </a:p>
        </p:txBody>
      </p:sp>
    </p:spTree>
    <p:extLst>
      <p:ext uri="{BB962C8B-B14F-4D97-AF65-F5344CB8AC3E}">
        <p14:creationId xmlns:p14="http://schemas.microsoft.com/office/powerpoint/2010/main" val="322019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the front cover of the week 1 diary.  You will see that there are two key days on which parents will be required to complete some additional questionnaires, as per the instructions in the diary.  These key days will vary from week to week.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week 1 diary cover also provides spaces for you to complete the child’s medication dose and timings.  You can either write these in the spaces provided….</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85389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..or attach the week 1 diary sticker which you filled in earlier when preparing the child’s study medication.</a:t>
            </a:r>
          </a:p>
          <a:p>
            <a:endParaRPr lang="en-GB"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31363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an overview of the contents of our study diary.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Parents will be asked to record their child’s symptoms, temperature and any medication they give their child for the duration of the child’s influenza-like illness.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Then, at the end of each week, they will be asked to answer some questions about potential side effects of study medication, daily activities and childcare, and health service contacts.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On certain key days, they will also be required to complete the EQ-5D-Y proxy and CARIFS questionnaires, which they previously completed at baseline.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Each diary will come with a clear set of instructions telling parents exactly what to complete and when.</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853894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Along with the diary, we also provide an electronic axillary thermometer, which parents can use to record their child’s temperature.  Please emphasise to parents that the thermometer needs to be held in the child’s armpit for 2 minutes each time they measures the child’s temperature.</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85389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children would like to, they can use sticker charts to keep track</a:t>
            </a:r>
            <a:r>
              <a:rPr lang="en-GB" baseline="0" dirty="0" smtClean="0"/>
              <a:t> of their study medication.</a:t>
            </a:r>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85389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 use this face chart to record how they are feeling each day.  However, these are optional, so children do not have to use them unless they want to.</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85389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Finally, you will need to arrange follow-up appointments for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two follow-ups in this study at week 1 and week 2, both of which will take place by telephone.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week 1 follow-up can be done any time from day 7 to 10 inclusive and the week 2 follow-up anytime from day 14 to 17 inclusive.  Day 1 is the day the child enters the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 have a system which allows you to set up mobile phone text reminders, you may wish to set these up to remind parents to fill in the additional questions and questionnaires in their study diaries.  However, please do not feel you have to do this if it is too much hassle.  You will have opportunities to remind parents about these anyway during the week 1 and week 2 telephone follow-ups.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baseline="0"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23621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If the child’s parent agreed to them having follow-up throat swabs, the study team will remind you when these are due and send you the kits you need to obtain these swabs.</a:t>
            </a:r>
          </a:p>
          <a:p>
            <a:endParaRPr lang="en-GB" dirty="0"/>
          </a:p>
        </p:txBody>
      </p:sp>
      <p:sp>
        <p:nvSpPr>
          <p:cNvPr id="4" name="Slide Number Placeholder 3"/>
          <p:cNvSpPr>
            <a:spLocks noGrp="1"/>
          </p:cNvSpPr>
          <p:nvPr>
            <p:ph type="sldNum" sz="quarter" idx="10"/>
          </p:nvPr>
        </p:nvSpPr>
        <p:spPr/>
        <p:txBody>
          <a:bodyPr/>
          <a:lstStyle/>
          <a:p>
            <a:fld id="{696AF692-A334-4D2C-96FF-8BB29AE2010C}" type="slidenum">
              <a:rPr lang="en-GB" smtClean="0"/>
              <a:t>17</a:t>
            </a:fld>
            <a:endParaRPr lang="en-GB"/>
          </a:p>
        </p:txBody>
      </p:sp>
    </p:spTree>
    <p:extLst>
      <p:ext uri="{BB962C8B-B14F-4D97-AF65-F5344CB8AC3E}">
        <p14:creationId xmlns:p14="http://schemas.microsoft.com/office/powerpoint/2010/main" val="43294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 that brings us to the end of the baseline appointment.  </a:t>
            </a:r>
            <a:r>
              <a:rPr kumimoji="0" lang="en-GB" sz="1200" b="0" i="0" u="none" strike="noStrike" kern="1200" cap="none" spc="0" normalizeH="0" baseline="0" noProof="0" smtClean="0">
                <a:ln>
                  <a:noFill/>
                </a:ln>
                <a:solidFill>
                  <a:prstClr val="black"/>
                </a:solidFill>
                <a:effectLst/>
                <a:uLnTx/>
                <a:uFillTx/>
                <a:latin typeface="+mn-lt"/>
                <a:ea typeface="+mn-ea"/>
                <a:cs typeface="+mn-cs"/>
              </a:rPr>
              <a:t>In the next presentation, I will go through how to conduct the telephone follow-up appointments and report adverse events.</a:t>
            </a:r>
          </a:p>
          <a:p>
            <a:endParaRPr lang="en-GB" baseline="0" dirty="0" smtClean="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this presentation, I will go through the final part of our baseline assessment, which will involve asking parents and children to complete our study questionnaires, explaining our study diaries and arranging the week 1 and week 2 follow-up telephone calls.</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517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good news is that you can save quite a bit of time in this part of the assessment by asking parents and children to fill in our study questionnaires and look at our study diary instructions while you are preparing the child’s study medication.</a:t>
            </a:r>
          </a:p>
          <a:p>
            <a:endParaRPr lang="en-GB" dirty="0"/>
          </a:p>
        </p:txBody>
      </p:sp>
      <p:sp>
        <p:nvSpPr>
          <p:cNvPr id="4" name="Slide Number Placeholder 3"/>
          <p:cNvSpPr>
            <a:spLocks noGrp="1"/>
          </p:cNvSpPr>
          <p:nvPr>
            <p:ph type="sldNum" sz="quarter" idx="10"/>
          </p:nvPr>
        </p:nvSpPr>
        <p:spPr/>
        <p:txBody>
          <a:bodyPr/>
          <a:lstStyle/>
          <a:p>
            <a:fld id="{696AF692-A334-4D2C-96FF-8BB29AE2010C}" type="slidenum">
              <a:rPr lang="en-GB" smtClean="0"/>
              <a:t>3</a:t>
            </a:fld>
            <a:endParaRPr lang="en-GB"/>
          </a:p>
        </p:txBody>
      </p:sp>
    </p:spTree>
    <p:extLst>
      <p:ext uri="{BB962C8B-B14F-4D97-AF65-F5344CB8AC3E}">
        <p14:creationId xmlns:p14="http://schemas.microsoft.com/office/powerpoint/2010/main" val="6123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will see on the baseline assessment form that parents need to complete two questionnaires on their child’s behalf: the EQ-5D-Y proxy questionnaire and CARIFS questionnaire, which I will go through shortly.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children are able to and want to, they can also complete the EQ-5D-Y questionnaire about themselves, but this is optional.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will find copies of all these questionnaires in the participant’s study pack, along with ARCHIE ID stickers for you to attach to each questionnaire.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68088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EQ-5D-Y proxy questionnaire consists of 5 questions and a 0 to 100 visual analogue scale.  We are aware that this is rather a generic questionnaire and, as a result, some parents may not feel that certain items are particularly relevant to their child.  For example, some children may have limitations in their ability to walk about or look after themselves as a result of their age or their underlying medical condition, and not because of  their influenza-like illness.  If this is the case, please still ask the child’s parent to select whichever answer they feel best applies to their child and to only select one answer to each question.  We will still be able to interpret their answer using the information we collect from subsequent questionnaires and their child’s medical notes.</a:t>
            </a:r>
          </a:p>
          <a:p>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35069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CARIFS questionnaire is slightly longer, but is a more disease-specific questionnaire than the EQ-5D-Y proxy.  Again please ensure that parents answer every question and only select one answer to each question.</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61885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 may complete the EQ-5D-Y questionnaire themselves if they wish to do so, but as I said earlier, this is optional.</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30900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also ask parents and guardians to fill in their child’s details and contact details for their child’s GP on the form we provide with the questionnaires. This will help us remind participants’ GPs when their medical notes reviews are due and assist the GPs of participants recruited from non GP surgery settings with their medical notes reviews.</a:t>
            </a:r>
          </a:p>
          <a:p>
            <a:endParaRPr lang="en-GB" dirty="0"/>
          </a:p>
        </p:txBody>
      </p:sp>
      <p:sp>
        <p:nvSpPr>
          <p:cNvPr id="4" name="Slide Number Placeholder 3"/>
          <p:cNvSpPr>
            <a:spLocks noGrp="1"/>
          </p:cNvSpPr>
          <p:nvPr>
            <p:ph type="sldNum" sz="quarter" idx="10"/>
          </p:nvPr>
        </p:nvSpPr>
        <p:spPr/>
        <p:txBody>
          <a:bodyPr/>
          <a:lstStyle/>
          <a:p>
            <a:fld id="{696AF692-A334-4D2C-96FF-8BB29AE2010C}" type="slidenum">
              <a:rPr lang="en-GB" smtClean="0"/>
              <a:t>8</a:t>
            </a:fld>
            <a:endParaRPr lang="en-GB"/>
          </a:p>
        </p:txBody>
      </p:sp>
    </p:spTree>
    <p:extLst>
      <p:ext uri="{BB962C8B-B14F-4D97-AF65-F5344CB8AC3E}">
        <p14:creationId xmlns:p14="http://schemas.microsoft.com/office/powerpoint/2010/main" val="179812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Next, I would like to explain our study diaries, which you fill find in the participant’s study pack.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actually 4 weekly diaries to complete.  Each one comes with a pre-paid envelope so parents can return each week’s diary as it is completed. As an alternative, parents may scan their diaries and return them to the study team by e-mail, but they will probably find it easier to send us their paper copies by post, and this would be our preferred option, too.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do provide a study diary for children to fill in, but this is optional.</a:t>
            </a:r>
          </a:p>
          <a:p>
            <a:endParaRPr lang="en-GB" baseline="0"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85389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C354AE-4CBC-4EBC-8D07-6FE30BA26410}"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129962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354AE-4CBC-4EBC-8D07-6FE30BA26410}"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123342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354AE-4CBC-4EBC-8D07-6FE30BA26410}"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31898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5C72AC78-4742-4392-9A26-E1944A7ED40E}" type="datetime1">
              <a:rPr lang="en-GB"/>
              <a:pPr/>
              <a:t>10/09/2014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7F853-9401-44B5-9203-F56DF645DC43}" type="slidenum">
              <a:rPr lang="en-GB"/>
              <a:pPr/>
              <a:t>‹#›</a:t>
            </a:fld>
            <a:endParaRPr lang="en-GB"/>
          </a:p>
        </p:txBody>
      </p:sp>
    </p:spTree>
    <p:extLst>
      <p:ext uri="{BB962C8B-B14F-4D97-AF65-F5344CB8AC3E}">
        <p14:creationId xmlns:p14="http://schemas.microsoft.com/office/powerpoint/2010/main" val="15609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F4629D8-60B5-4F6C-B419-C2DAA80B4F5D}" type="datetime1">
              <a:rPr lang="en-GB"/>
              <a:pPr/>
              <a:t>10/09/2014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DD3260-4BC6-48AF-B33B-BAF26D2ECE3B}" type="slidenum">
              <a:rPr lang="en-GB"/>
              <a:pPr/>
              <a:t>‹#›</a:t>
            </a:fld>
            <a:endParaRPr lang="en-GB"/>
          </a:p>
        </p:txBody>
      </p:sp>
    </p:spTree>
    <p:extLst>
      <p:ext uri="{BB962C8B-B14F-4D97-AF65-F5344CB8AC3E}">
        <p14:creationId xmlns:p14="http://schemas.microsoft.com/office/powerpoint/2010/main" val="340941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291F85-C7A7-4251-8800-D5B6F018E185}" type="datetime1">
              <a:rPr lang="en-GB"/>
              <a:pPr/>
              <a:t>10/09/2014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3704B-C252-4642-A07B-42701D820041}" type="slidenum">
              <a:rPr lang="en-GB"/>
              <a:pPr/>
              <a:t>‹#›</a:t>
            </a:fld>
            <a:endParaRPr lang="en-GB"/>
          </a:p>
        </p:txBody>
      </p:sp>
    </p:spTree>
    <p:extLst>
      <p:ext uri="{BB962C8B-B14F-4D97-AF65-F5344CB8AC3E}">
        <p14:creationId xmlns:p14="http://schemas.microsoft.com/office/powerpoint/2010/main" val="288186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49624FB8-C14B-4FC8-87B9-16B12E966E0F}" type="datetime1">
              <a:rPr lang="en-GB"/>
              <a:pPr/>
              <a:t>10/09/2014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1B4F6A-EFF4-4BD2-B38C-4B0BB2988040}" type="slidenum">
              <a:rPr lang="en-GB"/>
              <a:pPr/>
              <a:t>‹#›</a:t>
            </a:fld>
            <a:endParaRPr lang="en-GB"/>
          </a:p>
        </p:txBody>
      </p:sp>
    </p:spTree>
    <p:extLst>
      <p:ext uri="{BB962C8B-B14F-4D97-AF65-F5344CB8AC3E}">
        <p14:creationId xmlns:p14="http://schemas.microsoft.com/office/powerpoint/2010/main" val="3817887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AA8F47B-A423-4C39-A2CA-6A06068C8698}" type="datetime1">
              <a:rPr lang="en-GB"/>
              <a:pPr/>
              <a:t>10/09/2014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3656BBD-837B-44C3-8875-55B4A6F126B4}" type="slidenum">
              <a:rPr lang="en-GB"/>
              <a:pPr/>
              <a:t>‹#›</a:t>
            </a:fld>
            <a:endParaRPr lang="en-GB"/>
          </a:p>
        </p:txBody>
      </p:sp>
    </p:spTree>
    <p:extLst>
      <p:ext uri="{BB962C8B-B14F-4D97-AF65-F5344CB8AC3E}">
        <p14:creationId xmlns:p14="http://schemas.microsoft.com/office/powerpoint/2010/main" val="202991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A113A5E-B165-478D-BCFD-70F979BAD166}" type="datetime1">
              <a:rPr lang="en-GB"/>
              <a:pPr/>
              <a:t>10/09/2014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8B0504-F24F-487F-8111-572F9A27D7D5}" type="slidenum">
              <a:rPr lang="en-GB"/>
              <a:pPr/>
              <a:t>‹#›</a:t>
            </a:fld>
            <a:endParaRPr lang="en-GB"/>
          </a:p>
        </p:txBody>
      </p:sp>
    </p:spTree>
    <p:extLst>
      <p:ext uri="{BB962C8B-B14F-4D97-AF65-F5344CB8AC3E}">
        <p14:creationId xmlns:p14="http://schemas.microsoft.com/office/powerpoint/2010/main" val="1148439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F1D3CB5-6862-4404-A440-783A7419CAFA}" type="datetime1">
              <a:rPr lang="en-GB"/>
              <a:pPr/>
              <a:t>10/09/2014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F3AD58-1101-4C78-BBED-B648C3FD3E64}" type="slidenum">
              <a:rPr lang="en-GB"/>
              <a:pPr/>
              <a:t>‹#›</a:t>
            </a:fld>
            <a:endParaRPr lang="en-GB"/>
          </a:p>
        </p:txBody>
      </p:sp>
    </p:spTree>
    <p:extLst>
      <p:ext uri="{BB962C8B-B14F-4D97-AF65-F5344CB8AC3E}">
        <p14:creationId xmlns:p14="http://schemas.microsoft.com/office/powerpoint/2010/main" val="3497984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79D1AAA-A9FF-4C6B-8811-F1E8D491104F}" type="datetime1">
              <a:rPr lang="en-GB"/>
              <a:pPr/>
              <a:t>10/09/2014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C631F6E-92C0-428C-8FF1-A75381D415C6}" type="slidenum">
              <a:rPr lang="en-GB"/>
              <a:pPr/>
              <a:t>‹#›</a:t>
            </a:fld>
            <a:endParaRPr lang="en-GB"/>
          </a:p>
        </p:txBody>
      </p:sp>
    </p:spTree>
    <p:extLst>
      <p:ext uri="{BB962C8B-B14F-4D97-AF65-F5344CB8AC3E}">
        <p14:creationId xmlns:p14="http://schemas.microsoft.com/office/powerpoint/2010/main" val="341319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C354AE-4CBC-4EBC-8D07-6FE30BA26410}"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2563467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0EDF8C-D352-4BCA-AF6E-A3B0B44E960C}" type="datetime1">
              <a:rPr lang="en-GB"/>
              <a:pPr/>
              <a:t>10/09/2014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148C32D-F1F5-4273-A667-7CC21C1FBC1E}" type="slidenum">
              <a:rPr lang="en-GB"/>
              <a:pPr/>
              <a:t>‹#›</a:t>
            </a:fld>
            <a:endParaRPr lang="en-GB"/>
          </a:p>
        </p:txBody>
      </p:sp>
    </p:spTree>
    <p:extLst>
      <p:ext uri="{BB962C8B-B14F-4D97-AF65-F5344CB8AC3E}">
        <p14:creationId xmlns:p14="http://schemas.microsoft.com/office/powerpoint/2010/main" val="3894285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776FB6C-6C64-4207-90D2-6DC95FF60EA5}" type="datetime1">
              <a:rPr lang="en-GB"/>
              <a:pPr/>
              <a:t>10/09/2014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A58B89-EFD4-4DB3-92B3-F0A207732F5B}" type="slidenum">
              <a:rPr lang="en-GB"/>
              <a:pPr/>
              <a:t>‹#›</a:t>
            </a:fld>
            <a:endParaRPr lang="en-GB"/>
          </a:p>
        </p:txBody>
      </p:sp>
    </p:spTree>
    <p:extLst>
      <p:ext uri="{BB962C8B-B14F-4D97-AF65-F5344CB8AC3E}">
        <p14:creationId xmlns:p14="http://schemas.microsoft.com/office/powerpoint/2010/main" val="1033280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F5293A1-BB57-4202-A0F6-B4E92E028F18}" type="datetime1">
              <a:rPr lang="en-GB"/>
              <a:pPr/>
              <a:t>10/09/2014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1DE3F7-B5C6-4BC0-AF64-B19CCC8613FC}" type="slidenum">
              <a:rPr lang="en-GB"/>
              <a:pPr/>
              <a:t>‹#›</a:t>
            </a:fld>
            <a:endParaRPr lang="en-GB"/>
          </a:p>
        </p:txBody>
      </p:sp>
    </p:spTree>
    <p:extLst>
      <p:ext uri="{BB962C8B-B14F-4D97-AF65-F5344CB8AC3E}">
        <p14:creationId xmlns:p14="http://schemas.microsoft.com/office/powerpoint/2010/main" val="3686881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142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693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105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6460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373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28498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082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C354AE-4CBC-4EBC-8D07-6FE30BA26410}" type="datetimeFigureOut">
              <a:rPr lang="en-GB" smtClean="0"/>
              <a:t>10/09/2014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4090188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6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5671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4381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625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C354AE-4CBC-4EBC-8D07-6FE30BA26410}" type="datetimeFigureOut">
              <a:rPr lang="en-GB" smtClean="0"/>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206050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C354AE-4CBC-4EBC-8D07-6FE30BA26410}" type="datetimeFigureOut">
              <a:rPr lang="en-GB" smtClean="0"/>
              <a:t>10/09/2014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241508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C354AE-4CBC-4EBC-8D07-6FE30BA26410}" type="datetimeFigureOut">
              <a:rPr lang="en-GB" smtClean="0"/>
              <a:t>10/09/2014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334279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354AE-4CBC-4EBC-8D07-6FE30BA26410}" type="datetimeFigureOut">
              <a:rPr lang="en-GB" smtClean="0"/>
              <a:t>10/09/2014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247008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354AE-4CBC-4EBC-8D07-6FE30BA26410}" type="datetimeFigureOut">
              <a:rPr lang="en-GB" smtClean="0"/>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20766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354AE-4CBC-4EBC-8D07-6FE30BA26410}" type="datetimeFigureOut">
              <a:rPr lang="en-GB" smtClean="0"/>
              <a:t>10/09/2014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D166F7-C91C-4687-A2DE-850894453DA7}" type="slidenum">
              <a:rPr lang="en-GB" smtClean="0"/>
              <a:t>‹#›</a:t>
            </a:fld>
            <a:endParaRPr lang="en-GB"/>
          </a:p>
        </p:txBody>
      </p:sp>
    </p:spTree>
    <p:extLst>
      <p:ext uri="{BB962C8B-B14F-4D97-AF65-F5344CB8AC3E}">
        <p14:creationId xmlns:p14="http://schemas.microsoft.com/office/powerpoint/2010/main" val="272212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354AE-4CBC-4EBC-8D07-6FE30BA26410}" type="datetimeFigureOut">
              <a:rPr lang="en-GB" smtClean="0"/>
              <a:t>10/09/2014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166F7-C91C-4687-A2DE-850894453DA7}" type="slidenum">
              <a:rPr lang="en-GB" smtClean="0"/>
              <a:t>‹#›</a:t>
            </a:fld>
            <a:endParaRPr lang="en-GB"/>
          </a:p>
        </p:txBody>
      </p:sp>
    </p:spTree>
    <p:extLst>
      <p:ext uri="{BB962C8B-B14F-4D97-AF65-F5344CB8AC3E}">
        <p14:creationId xmlns:p14="http://schemas.microsoft.com/office/powerpoint/2010/main" val="145100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61ED306A-454E-40A7-9AA7-E66348E4125D}" type="datetime1">
              <a:rPr lang="en-GB">
                <a:ea typeface="ＭＳ Ｐゴシック" charset="-128"/>
              </a:rPr>
              <a:pPr fontAlgn="base">
                <a:spcBef>
                  <a:spcPct val="0"/>
                </a:spcBef>
                <a:spcAft>
                  <a:spcPct val="0"/>
                </a:spcAft>
              </a:pPr>
              <a:t>10/09/2014</a:t>
            </a:fld>
            <a:endParaRPr lang="en-GB">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D0148E7D-F54B-4FE6-9A25-A7FEA1232C02}" type="slidenum">
              <a:rPr lang="en-GB">
                <a:ea typeface="ＭＳ Ｐゴシック" charset="-128"/>
              </a:rPr>
              <a:pPr fontAlgn="base">
                <a:spcBef>
                  <a:spcPct val="0"/>
                </a:spcBef>
                <a:spcAft>
                  <a:spcPct val="0"/>
                </a:spcAft>
              </a:pPr>
              <a:t>‹#›</a:t>
            </a:fld>
            <a:endParaRPr lang="en-GB">
              <a:ea typeface="ＭＳ Ｐゴシック" charset="-128"/>
            </a:endParaRPr>
          </a:p>
        </p:txBody>
      </p:sp>
    </p:spTree>
    <p:extLst>
      <p:ext uri="{BB962C8B-B14F-4D97-AF65-F5344CB8AC3E}">
        <p14:creationId xmlns:p14="http://schemas.microsoft.com/office/powerpoint/2010/main" val="1219047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54B1-34FC-43C7-A4EC-4B48CC0893F9}" type="datetimeFigureOut">
              <a:rPr lang="en-GB" smtClean="0">
                <a:solidFill>
                  <a:prstClr val="black">
                    <a:tint val="75000"/>
                  </a:prstClr>
                </a:solidFill>
              </a:rPr>
              <a:pPr/>
              <a:t>10/09/2014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8285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CE5629.F3CD29C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3568" y="5590921"/>
            <a:ext cx="7772400" cy="504055"/>
          </a:xfrm>
        </p:spPr>
        <p:txBody>
          <a:bodyPr/>
          <a:lstStyle/>
          <a:p>
            <a:pPr eaLnBrk="1" hangingPunct="1"/>
            <a:r>
              <a:rPr lang="en-GB" sz="2400" dirty="0" smtClean="0"/>
              <a:t>The early use of </a:t>
            </a:r>
            <a:r>
              <a:rPr lang="en-GB" sz="2400" dirty="0" smtClean="0">
                <a:solidFill>
                  <a:srgbClr val="FF0000"/>
                </a:solidFill>
              </a:rPr>
              <a:t>A</a:t>
            </a:r>
            <a:r>
              <a:rPr lang="en-GB" sz="2400" dirty="0" smtClean="0"/>
              <a:t>ntibiotics in at </a:t>
            </a:r>
            <a:r>
              <a:rPr lang="en-GB" sz="2400" dirty="0" smtClean="0">
                <a:solidFill>
                  <a:srgbClr val="FF0000"/>
                </a:solidFill>
              </a:rPr>
              <a:t>R</a:t>
            </a:r>
            <a:r>
              <a:rPr lang="en-GB" sz="2400" dirty="0" smtClean="0"/>
              <a:t>isk </a:t>
            </a:r>
            <a:r>
              <a:rPr lang="en-GB" sz="2400" dirty="0" err="1" smtClean="0">
                <a:solidFill>
                  <a:srgbClr val="FF0000"/>
                </a:solidFill>
              </a:rPr>
              <a:t>CH</a:t>
            </a:r>
            <a:r>
              <a:rPr lang="en-GB" sz="2400" dirty="0" err="1" smtClean="0"/>
              <a:t>ildren</a:t>
            </a:r>
            <a:r>
              <a:rPr lang="en-GB" sz="2400" dirty="0" smtClean="0"/>
              <a:t> with </a:t>
            </a:r>
            <a:r>
              <a:rPr lang="en-GB" sz="2400" dirty="0" err="1" smtClean="0">
                <a:solidFill>
                  <a:srgbClr val="FF0000"/>
                </a:solidFill>
              </a:rPr>
              <a:t>I</a:t>
            </a:r>
            <a:r>
              <a:rPr lang="en-GB" sz="2400" dirty="0" err="1" smtClean="0"/>
              <a:t>nflu</a:t>
            </a:r>
            <a:r>
              <a:rPr lang="en-GB" sz="2400" dirty="0" err="1" smtClean="0">
                <a:solidFill>
                  <a:srgbClr val="FF0000"/>
                </a:solidFill>
              </a:rPr>
              <a:t>E</a:t>
            </a:r>
            <a:r>
              <a:rPr lang="en-GB" sz="2400" dirty="0" err="1" smtClean="0"/>
              <a:t>nza</a:t>
            </a:r>
            <a:endParaRPr lang="en-GB" sz="2400" dirty="0" smtClean="0"/>
          </a:p>
        </p:txBody>
      </p:sp>
      <p:pic>
        <p:nvPicPr>
          <p:cNvPr id="7" name="Picture 6" descr="cid:36285D8A-02C3-4E69-85AA-7D4DBE1AA0AA"/>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99792" y="4609182"/>
            <a:ext cx="3456384" cy="960634"/>
          </a:xfrm>
          <a:prstGeom prst="rect">
            <a:avLst/>
          </a:prstGeom>
          <a:noFill/>
          <a:ln>
            <a:noFill/>
          </a:ln>
        </p:spPr>
      </p:pic>
      <p:sp>
        <p:nvSpPr>
          <p:cNvPr id="8" name="Title 1"/>
          <p:cNvSpPr txBox="1">
            <a:spLocks/>
          </p:cNvSpPr>
          <p:nvPr/>
        </p:nvSpPr>
        <p:spPr bwMode="auto">
          <a:xfrm>
            <a:off x="706209" y="2269968"/>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GB" sz="5400" dirty="0" smtClean="0">
                <a:solidFill>
                  <a:prstClr val="black"/>
                </a:solidFill>
              </a:rPr>
              <a:t>Baseline assessment</a:t>
            </a:r>
          </a:p>
          <a:p>
            <a:pPr eaLnBrk="1" hangingPunct="1"/>
            <a:r>
              <a:rPr lang="en-GB" dirty="0" smtClean="0">
                <a:solidFill>
                  <a:prstClr val="black"/>
                </a:solidFill>
              </a:rPr>
              <a:t>Questionnaires and diaries</a:t>
            </a:r>
          </a:p>
          <a:p>
            <a:pPr eaLnBrk="1" hangingPunct="1"/>
            <a:r>
              <a:rPr lang="en-GB" dirty="0" smtClean="0">
                <a:solidFill>
                  <a:prstClr val="black"/>
                </a:solidFill>
              </a:rPr>
              <a:t>Arranging follow-ups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024" y="59481"/>
            <a:ext cx="2481504" cy="100811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424" y="228597"/>
            <a:ext cx="1979080" cy="56815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404664"/>
            <a:ext cx="2336106" cy="50405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228597"/>
            <a:ext cx="2164000" cy="662558"/>
          </a:xfrm>
          <a:prstGeom prst="rect">
            <a:avLst/>
          </a:prstGeom>
        </p:spPr>
      </p:pic>
      <p:sp>
        <p:nvSpPr>
          <p:cNvPr id="9" name="TextBox 8"/>
          <p:cNvSpPr txBox="1"/>
          <p:nvPr/>
        </p:nvSpPr>
        <p:spPr>
          <a:xfrm>
            <a:off x="2242220" y="5919812"/>
            <a:ext cx="4616772" cy="646331"/>
          </a:xfrm>
          <a:prstGeom prst="rect">
            <a:avLst/>
          </a:prstGeom>
          <a:noFill/>
        </p:spPr>
        <p:txBody>
          <a:bodyPr wrap="square" rtlCol="0">
            <a:spAutoFit/>
          </a:bodyPr>
          <a:lstStyle/>
          <a:p>
            <a:r>
              <a:rPr lang="en-GB" sz="3600" b="1" dirty="0" smtClean="0">
                <a:solidFill>
                  <a:srgbClr val="FF0000"/>
                </a:solidFill>
              </a:rPr>
              <a:t>www.archiestudy.com</a:t>
            </a:r>
            <a:endParaRPr lang="en-GB" sz="3600" b="1" dirty="0">
              <a:solidFill>
                <a:srgbClr val="FF0000"/>
              </a:solidFill>
            </a:endParaRPr>
          </a:p>
        </p:txBody>
      </p:sp>
    </p:spTree>
    <p:extLst>
      <p:ext uri="{BB962C8B-B14F-4D97-AF65-F5344CB8AC3E}">
        <p14:creationId xmlns:p14="http://schemas.microsoft.com/office/powerpoint/2010/main" val="1831103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Study diary (parents/guardians)</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40768"/>
            <a:ext cx="6635080" cy="518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04800" y="3733800"/>
            <a:ext cx="978408"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ight Arrow 4"/>
          <p:cNvSpPr/>
          <p:nvPr/>
        </p:nvSpPr>
        <p:spPr>
          <a:xfrm>
            <a:off x="278575" y="4495800"/>
            <a:ext cx="978408"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24410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ID number stickers</a:t>
            </a:r>
            <a:endParaRPr lang="en-GB"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184" y="1628800"/>
            <a:ext cx="407690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447800" y="2514600"/>
            <a:ext cx="978408"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5639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Contents of diary</a:t>
            </a:r>
            <a:endParaRPr lang="en-GB" dirty="0"/>
          </a:p>
        </p:txBody>
      </p:sp>
      <p:sp>
        <p:nvSpPr>
          <p:cNvPr id="4" name="Content Placeholder 3"/>
          <p:cNvSpPr>
            <a:spLocks noGrp="1"/>
          </p:cNvSpPr>
          <p:nvPr>
            <p:ph idx="1"/>
          </p:nvPr>
        </p:nvSpPr>
        <p:spPr>
          <a:xfrm>
            <a:off x="457200" y="1484784"/>
            <a:ext cx="8229600" cy="5040560"/>
          </a:xfrm>
        </p:spPr>
        <p:txBody>
          <a:bodyPr>
            <a:normAutofit fontScale="92500" lnSpcReduction="20000"/>
          </a:bodyPr>
          <a:lstStyle/>
          <a:p>
            <a:r>
              <a:rPr lang="en-GB" dirty="0" smtClean="0">
                <a:solidFill>
                  <a:srgbClr val="FF0000"/>
                </a:solidFill>
              </a:rPr>
              <a:t>Duration of illness</a:t>
            </a:r>
          </a:p>
          <a:p>
            <a:pPr lvl="1"/>
            <a:r>
              <a:rPr lang="en-GB" dirty="0" smtClean="0"/>
              <a:t>Symptoms</a:t>
            </a:r>
          </a:p>
          <a:p>
            <a:pPr lvl="1"/>
            <a:r>
              <a:rPr lang="en-GB" dirty="0" smtClean="0"/>
              <a:t>Temperature</a:t>
            </a:r>
          </a:p>
          <a:p>
            <a:pPr lvl="1"/>
            <a:r>
              <a:rPr lang="en-GB" dirty="0" smtClean="0"/>
              <a:t>Study medication</a:t>
            </a:r>
          </a:p>
          <a:p>
            <a:pPr lvl="1"/>
            <a:r>
              <a:rPr lang="en-GB" dirty="0" smtClean="0"/>
              <a:t>Other medication</a:t>
            </a:r>
          </a:p>
          <a:p>
            <a:r>
              <a:rPr lang="en-GB" dirty="0" smtClean="0">
                <a:solidFill>
                  <a:srgbClr val="FF0000"/>
                </a:solidFill>
              </a:rPr>
              <a:t>Weekly questions</a:t>
            </a:r>
          </a:p>
          <a:p>
            <a:pPr lvl="1"/>
            <a:r>
              <a:rPr lang="en-GB" dirty="0" smtClean="0"/>
              <a:t>Potential side-effects</a:t>
            </a:r>
          </a:p>
          <a:p>
            <a:pPr lvl="1"/>
            <a:r>
              <a:rPr lang="en-GB" dirty="0" smtClean="0"/>
              <a:t>Daily activities and childcare</a:t>
            </a:r>
          </a:p>
          <a:p>
            <a:pPr lvl="1"/>
            <a:r>
              <a:rPr lang="en-GB" dirty="0" smtClean="0"/>
              <a:t>Health service contacts</a:t>
            </a:r>
          </a:p>
          <a:p>
            <a:r>
              <a:rPr lang="en-GB" dirty="0" smtClean="0">
                <a:solidFill>
                  <a:srgbClr val="FF0000"/>
                </a:solidFill>
              </a:rPr>
              <a:t>Questionnaires</a:t>
            </a:r>
          </a:p>
          <a:p>
            <a:pPr lvl="1"/>
            <a:r>
              <a:rPr lang="en-GB" dirty="0" smtClean="0"/>
              <a:t>EQ-5D-Y proxy: days 4, 7, 14 and 28</a:t>
            </a:r>
          </a:p>
          <a:p>
            <a:pPr lvl="1"/>
            <a:r>
              <a:rPr lang="en-GB" dirty="0" smtClean="0"/>
              <a:t>CARIFS</a:t>
            </a:r>
            <a:r>
              <a:rPr lang="en-GB" smtClean="0"/>
              <a:t>: </a:t>
            </a:r>
            <a:r>
              <a:rPr lang="en-GB" smtClean="0"/>
              <a:t>day 7</a:t>
            </a:r>
            <a:endParaRPr lang="en-GB" dirty="0"/>
          </a:p>
        </p:txBody>
      </p:sp>
    </p:spTree>
    <p:extLst>
      <p:ext uri="{BB962C8B-B14F-4D97-AF65-F5344CB8AC3E}">
        <p14:creationId xmlns:p14="http://schemas.microsoft.com/office/powerpoint/2010/main" val="21179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Electronic axillary thermometer</a:t>
            </a:r>
            <a:endParaRPr lang="en-GB"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798" y="1472393"/>
            <a:ext cx="6276718" cy="467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877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Study diary for child (optional)</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84784"/>
            <a:ext cx="5830217" cy="483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6531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06"/>
            <a:ext cx="8229600" cy="1143000"/>
          </a:xfrm>
        </p:spPr>
        <p:txBody>
          <a:bodyPr>
            <a:normAutofit/>
          </a:bodyPr>
          <a:lstStyle/>
          <a:p>
            <a:r>
              <a:rPr lang="en-GB" dirty="0" smtClean="0"/>
              <a:t>Study diary for child (optional)</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64" y="1216769"/>
            <a:ext cx="7758828" cy="550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232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Follow-ups (all participants)</a:t>
            </a:r>
            <a:endParaRPr lang="en-GB" dirty="0"/>
          </a:p>
        </p:txBody>
      </p:sp>
      <p:sp>
        <p:nvSpPr>
          <p:cNvPr id="5" name="Content Placeholder 2"/>
          <p:cNvSpPr>
            <a:spLocks noGrp="1"/>
          </p:cNvSpPr>
          <p:nvPr>
            <p:ph idx="1"/>
          </p:nvPr>
        </p:nvSpPr>
        <p:spPr>
          <a:xfrm>
            <a:off x="301086" y="1600200"/>
            <a:ext cx="8686800" cy="4525963"/>
          </a:xfrm>
        </p:spPr>
        <p:txBody>
          <a:bodyPr>
            <a:normAutofit fontScale="92500" lnSpcReduction="10000"/>
          </a:bodyPr>
          <a:lstStyle/>
          <a:p>
            <a:r>
              <a:rPr lang="en-GB" dirty="0" smtClean="0"/>
              <a:t>Week 1 (telephone)</a:t>
            </a:r>
          </a:p>
          <a:p>
            <a:pPr lvl="1"/>
            <a:r>
              <a:rPr lang="en-GB" dirty="0" smtClean="0"/>
              <a:t>Day 7 to 10 </a:t>
            </a:r>
          </a:p>
          <a:p>
            <a:pPr lvl="1"/>
            <a:endParaRPr lang="en-GB" dirty="0"/>
          </a:p>
          <a:p>
            <a:r>
              <a:rPr lang="en-GB" dirty="0" smtClean="0"/>
              <a:t>Week 2 (telephone)</a:t>
            </a:r>
          </a:p>
          <a:p>
            <a:pPr lvl="1"/>
            <a:r>
              <a:rPr lang="en-GB" dirty="0" smtClean="0"/>
              <a:t>Day 14 to 17</a:t>
            </a:r>
          </a:p>
          <a:p>
            <a:pPr marL="457200" lvl="1" indent="0">
              <a:buNone/>
            </a:pPr>
            <a:endParaRPr lang="en-GB" dirty="0" smtClean="0"/>
          </a:p>
          <a:p>
            <a:r>
              <a:rPr lang="en-GB" dirty="0" smtClean="0"/>
              <a:t>Day 1 =  date of randomisation</a:t>
            </a:r>
          </a:p>
          <a:p>
            <a:endParaRPr lang="en-GB" dirty="0" smtClean="0"/>
          </a:p>
          <a:p>
            <a:r>
              <a:rPr lang="en-GB" dirty="0" smtClean="0"/>
              <a:t>(Mobile phone text reminders – days 4, 7, 14, 21, 28)</a:t>
            </a:r>
          </a:p>
          <a:p>
            <a:endParaRPr lang="en-GB" dirty="0" smtClean="0"/>
          </a:p>
        </p:txBody>
      </p:sp>
    </p:spTree>
    <p:extLst>
      <p:ext uri="{BB962C8B-B14F-4D97-AF65-F5344CB8AC3E}">
        <p14:creationId xmlns:p14="http://schemas.microsoft.com/office/powerpoint/2010/main" val="245191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Follow-up throat swabs (optional)</a:t>
            </a:r>
            <a:endParaRPr lang="en-GB" dirty="0"/>
          </a:p>
        </p:txBody>
      </p:sp>
      <p:sp>
        <p:nvSpPr>
          <p:cNvPr id="6"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mtClean="0"/>
              <a:t>3, 6 and 12 months (+/- 2 weeks)</a:t>
            </a:r>
          </a:p>
          <a:p>
            <a:r>
              <a:rPr lang="en-GB" smtClean="0"/>
              <a:t>Study team will remind GP surgery when swabs are due and send swab kits</a:t>
            </a:r>
            <a:endParaRPr lang="en-GB" dirty="0"/>
          </a:p>
        </p:txBody>
      </p:sp>
      <p:pic>
        <p:nvPicPr>
          <p:cNvPr id="7" name="Picture 6"/>
          <p:cNvPicPr>
            <a:picLocks noChangeAspect="1"/>
          </p:cNvPicPr>
          <p:nvPr/>
        </p:nvPicPr>
        <p:blipFill>
          <a:blip r:embed="rId3"/>
          <a:stretch>
            <a:fillRect/>
          </a:stretch>
        </p:blipFill>
        <p:spPr>
          <a:xfrm>
            <a:off x="1981200" y="3467469"/>
            <a:ext cx="4657373" cy="3124200"/>
          </a:xfrm>
          <a:prstGeom prst="rect">
            <a:avLst/>
          </a:prstGeom>
        </p:spPr>
      </p:pic>
    </p:spTree>
    <p:extLst>
      <p:ext uri="{BB962C8B-B14F-4D97-AF65-F5344CB8AC3E}">
        <p14:creationId xmlns:p14="http://schemas.microsoft.com/office/powerpoint/2010/main" val="410991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lloon Archie TC tiff"/>
          <p:cNvPicPr>
            <a:picLocks noChangeAspect="1" noChangeArrowheads="1"/>
          </p:cNvPicPr>
          <p:nvPr/>
        </p:nvPicPr>
        <p:blipFill>
          <a:blip r:embed="rId3" cstate="print"/>
          <a:srcRect r="17529"/>
          <a:stretch>
            <a:fillRect/>
          </a:stretch>
        </p:blipFill>
        <p:spPr bwMode="auto">
          <a:xfrm>
            <a:off x="1752640" y="3483104"/>
            <a:ext cx="2142490" cy="2712316"/>
          </a:xfrm>
          <a:prstGeom prst="rect">
            <a:avLst/>
          </a:prstGeom>
          <a:noFill/>
          <a:ln w="9525">
            <a:noFill/>
            <a:miter lim="800000"/>
            <a:headEnd/>
            <a:tailEnd/>
          </a:ln>
        </p:spPr>
      </p:pic>
      <p:sp>
        <p:nvSpPr>
          <p:cNvPr id="4" name="Oval Callout 3"/>
          <p:cNvSpPr/>
          <p:nvPr/>
        </p:nvSpPr>
        <p:spPr>
          <a:xfrm>
            <a:off x="2112680" y="818808"/>
            <a:ext cx="5400600" cy="280831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5400" b="1" dirty="0">
                <a:solidFill>
                  <a:sysClr val="windowText" lastClr="000000"/>
                </a:solidFill>
              </a:rPr>
              <a:t>Thank you for listening</a:t>
            </a:r>
          </a:p>
        </p:txBody>
      </p:sp>
    </p:spTree>
    <p:extLst>
      <p:ext uri="{BB962C8B-B14F-4D97-AF65-F5344CB8AC3E}">
        <p14:creationId xmlns:p14="http://schemas.microsoft.com/office/powerpoint/2010/main" val="2137795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16" y="690992"/>
            <a:ext cx="4176464" cy="4176464"/>
          </a:xfrm>
          <a:prstGeom prst="rect">
            <a:avLst/>
          </a:prstGeom>
        </p:spPr>
      </p:pic>
      <p:sp>
        <p:nvSpPr>
          <p:cNvPr id="5" name="TextBox 4"/>
          <p:cNvSpPr txBox="1"/>
          <p:nvPr/>
        </p:nvSpPr>
        <p:spPr>
          <a:xfrm>
            <a:off x="2110008" y="5072600"/>
            <a:ext cx="4968552" cy="1261884"/>
          </a:xfrm>
          <a:prstGeom prst="rect">
            <a:avLst/>
          </a:prstGeom>
          <a:noFill/>
        </p:spPr>
        <p:txBody>
          <a:bodyPr wrap="square" rtlCol="0">
            <a:spAutoFit/>
          </a:bodyPr>
          <a:lstStyle/>
          <a:p>
            <a:pPr algn="ctr"/>
            <a:r>
              <a:rPr lang="en-GB" sz="2800" b="1" dirty="0">
                <a:solidFill>
                  <a:prstClr val="black"/>
                </a:solidFill>
              </a:rPr>
              <a:t>Dr Kay Wang</a:t>
            </a:r>
          </a:p>
          <a:p>
            <a:pPr algn="ctr"/>
            <a:r>
              <a:rPr lang="en-GB" sz="2400" b="1" dirty="0">
                <a:solidFill>
                  <a:prstClr val="black"/>
                </a:solidFill>
              </a:rPr>
              <a:t>ARCHIE Study Chief Investigator</a:t>
            </a:r>
          </a:p>
          <a:p>
            <a:pPr algn="ctr"/>
            <a:r>
              <a:rPr lang="en-GB" sz="2400" dirty="0">
                <a:solidFill>
                  <a:prstClr val="black"/>
                </a:solidFill>
              </a:rPr>
              <a:t>E-mail: kay.wang@phc.ox.ac.uk</a:t>
            </a:r>
          </a:p>
        </p:txBody>
      </p:sp>
    </p:spTree>
    <p:extLst>
      <p:ext uri="{BB962C8B-B14F-4D97-AF65-F5344CB8AC3E}">
        <p14:creationId xmlns:p14="http://schemas.microsoft.com/office/powerpoint/2010/main" val="3580003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While you prepare study medication….</a:t>
            </a:r>
            <a:endParaRPr lang="en-GB" dirty="0"/>
          </a:p>
        </p:txBody>
      </p:sp>
      <p:pic>
        <p:nvPicPr>
          <p:cNvPr id="3" name="Picture 4" descr="balloon Archie TC tiff"/>
          <p:cNvPicPr>
            <a:picLocks noChangeAspect="1" noChangeArrowheads="1"/>
          </p:cNvPicPr>
          <p:nvPr/>
        </p:nvPicPr>
        <p:blipFill>
          <a:blip r:embed="rId3" cstate="print"/>
          <a:srcRect r="17529"/>
          <a:stretch>
            <a:fillRect/>
          </a:stretch>
        </p:blipFill>
        <p:spPr bwMode="auto">
          <a:xfrm>
            <a:off x="3104650" y="3933818"/>
            <a:ext cx="2142490" cy="2712316"/>
          </a:xfrm>
          <a:prstGeom prst="rect">
            <a:avLst/>
          </a:prstGeom>
          <a:noFill/>
          <a:ln w="9525">
            <a:noFill/>
            <a:miter lim="800000"/>
            <a:headEnd/>
            <a:tailEnd/>
          </a:ln>
        </p:spPr>
      </p:pic>
      <p:sp>
        <p:nvSpPr>
          <p:cNvPr id="4" name="Oval Callout 3"/>
          <p:cNvSpPr/>
          <p:nvPr/>
        </p:nvSpPr>
        <p:spPr>
          <a:xfrm>
            <a:off x="4343400" y="1295400"/>
            <a:ext cx="3886200" cy="293483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200" b="1" i="1" dirty="0">
              <a:solidFill>
                <a:schemeClr val="tx1"/>
              </a:solidFill>
            </a:endParaRPr>
          </a:p>
        </p:txBody>
      </p:sp>
      <p:grpSp>
        <p:nvGrpSpPr>
          <p:cNvPr id="5" name="Group 8"/>
          <p:cNvGrpSpPr/>
          <p:nvPr/>
        </p:nvGrpSpPr>
        <p:grpSpPr>
          <a:xfrm>
            <a:off x="714500" y="1524000"/>
            <a:ext cx="3200400" cy="2808312"/>
            <a:chOff x="714500" y="1524000"/>
            <a:chExt cx="3200400" cy="2808312"/>
          </a:xfrm>
        </p:grpSpPr>
        <p:sp>
          <p:nvSpPr>
            <p:cNvPr id="6" name="Oval Callout 5"/>
            <p:cNvSpPr/>
            <p:nvPr/>
          </p:nvSpPr>
          <p:spPr>
            <a:xfrm flipH="1">
              <a:off x="714500" y="1524000"/>
              <a:ext cx="3200400" cy="280831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2600" b="1" i="1" dirty="0">
                <a:solidFill>
                  <a:schemeClr val="tx1"/>
                </a:solidFill>
              </a:endParaRPr>
            </a:p>
          </p:txBody>
        </p:sp>
        <p:sp>
          <p:nvSpPr>
            <p:cNvPr id="7" name="Rectangle 6"/>
            <p:cNvSpPr/>
            <p:nvPr/>
          </p:nvSpPr>
          <p:spPr>
            <a:xfrm>
              <a:off x="714500" y="1876260"/>
              <a:ext cx="3200400" cy="2092881"/>
            </a:xfrm>
            <a:prstGeom prst="rect">
              <a:avLst/>
            </a:prstGeom>
          </p:spPr>
          <p:txBody>
            <a:bodyPr wrap="square">
              <a:spAutoFit/>
            </a:bodyPr>
            <a:lstStyle/>
            <a:p>
              <a:pPr algn="ctr" fontAlgn="base">
                <a:spcBef>
                  <a:spcPct val="0"/>
                </a:spcBef>
                <a:spcAft>
                  <a:spcPct val="0"/>
                </a:spcAft>
              </a:pPr>
              <a:r>
                <a:rPr lang="en-GB" sz="2600" b="1" i="1" dirty="0" smtClean="0"/>
                <a:t>Let parents and children look at our </a:t>
              </a:r>
              <a:r>
                <a:rPr lang="en-GB" sz="2600" b="1" i="1" dirty="0" smtClean="0">
                  <a:solidFill>
                    <a:srgbClr val="FF0000"/>
                  </a:solidFill>
                </a:rPr>
                <a:t>Study Diary – Instructions and Overview</a:t>
              </a:r>
              <a:endParaRPr lang="en-GB" sz="2600" b="1" i="1" dirty="0">
                <a:solidFill>
                  <a:srgbClr val="FF0000"/>
                </a:solidFill>
              </a:endParaRPr>
            </a:p>
          </p:txBody>
        </p:sp>
      </p:grpSp>
      <p:sp>
        <p:nvSpPr>
          <p:cNvPr id="8" name="TextBox 7"/>
          <p:cNvSpPr txBox="1"/>
          <p:nvPr/>
        </p:nvSpPr>
        <p:spPr>
          <a:xfrm>
            <a:off x="4921035" y="1673895"/>
            <a:ext cx="3111930" cy="2092881"/>
          </a:xfrm>
          <a:prstGeom prst="rect">
            <a:avLst/>
          </a:prstGeom>
          <a:noFill/>
        </p:spPr>
        <p:txBody>
          <a:bodyPr wrap="square" rtlCol="0">
            <a:spAutoFit/>
          </a:bodyPr>
          <a:lstStyle/>
          <a:p>
            <a:r>
              <a:rPr lang="en-GB" sz="2600" b="1" i="1" dirty="0" smtClean="0">
                <a:solidFill>
                  <a:sysClr val="windowText" lastClr="000000"/>
                </a:solidFill>
              </a:rPr>
              <a:t>Ask parents and </a:t>
            </a:r>
            <a:r>
              <a:rPr lang="en-US" sz="2600" b="1" i="1" dirty="0" smtClean="0"/>
              <a:t>children to fill in their </a:t>
            </a:r>
            <a:r>
              <a:rPr lang="en-US" sz="2600" b="1" i="1" dirty="0" smtClean="0">
                <a:solidFill>
                  <a:srgbClr val="FF0000"/>
                </a:solidFill>
              </a:rPr>
              <a:t>questionnaires and contact information form</a:t>
            </a:r>
            <a:endParaRPr lang="en-US" sz="2600" dirty="0"/>
          </a:p>
        </p:txBody>
      </p:sp>
    </p:spTree>
    <p:extLst>
      <p:ext uri="{BB962C8B-B14F-4D97-AF65-F5344CB8AC3E}">
        <p14:creationId xmlns:p14="http://schemas.microsoft.com/office/powerpoint/2010/main" val="429435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91264" cy="634082"/>
          </a:xfrm>
        </p:spPr>
        <p:txBody>
          <a:bodyPr>
            <a:normAutofit fontScale="90000"/>
          </a:bodyPr>
          <a:lstStyle/>
          <a:p>
            <a:r>
              <a:rPr lang="en-GB" dirty="0" smtClean="0"/>
              <a:t>Questionnaires</a:t>
            </a:r>
            <a:endParaRPr lang="en-GB" dirty="0"/>
          </a:p>
        </p:txBody>
      </p:sp>
      <p:sp>
        <p:nvSpPr>
          <p:cNvPr id="3" name="Right Arrow 2"/>
          <p:cNvSpPr/>
          <p:nvPr/>
        </p:nvSpPr>
        <p:spPr>
          <a:xfrm>
            <a:off x="220917" y="4475217"/>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ight Arrow 4"/>
          <p:cNvSpPr/>
          <p:nvPr/>
        </p:nvSpPr>
        <p:spPr>
          <a:xfrm>
            <a:off x="229110" y="5200056"/>
            <a:ext cx="515243"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2" descr="Baseline 3"/>
          <p:cNvPicPr>
            <a:picLocks noChangeAspect="1" noChangeArrowheads="1"/>
          </p:cNvPicPr>
          <p:nvPr/>
        </p:nvPicPr>
        <p:blipFill>
          <a:blip r:embed="rId3">
            <a:extLst>
              <a:ext uri="{28A0092B-C50C-407E-A947-70E740481C1C}">
                <a14:useLocalDpi xmlns:a14="http://schemas.microsoft.com/office/drawing/2010/main" val="0"/>
              </a:ext>
            </a:extLst>
          </a:blip>
          <a:srcRect l="21156" t="33867" r="18512" b="4233"/>
          <a:stretch>
            <a:fillRect/>
          </a:stretch>
        </p:blipFill>
        <p:spPr bwMode="auto">
          <a:xfrm>
            <a:off x="765869" y="1124744"/>
            <a:ext cx="8089287"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58330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EQ-5D-Y proxy (parent/guardian)</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92" y="1254477"/>
            <a:ext cx="3708960" cy="53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144" y="1254477"/>
            <a:ext cx="3571875" cy="532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882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CARIFS (parent/guardian)</a:t>
            </a:r>
            <a:br>
              <a:rPr lang="en-GB" dirty="0" smtClean="0"/>
            </a:br>
            <a:r>
              <a:rPr lang="en-GB" sz="2400" dirty="0">
                <a:solidFill>
                  <a:prstClr val="black"/>
                </a:solidFill>
              </a:rPr>
              <a:t>Canadian Acute Respiratory Infections and Flu Scale </a:t>
            </a:r>
            <a:endParaRPr lang="en-GB"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37" y="1466854"/>
            <a:ext cx="4873995" cy="494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01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EQ-5D-Y (child, optional)</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615" y="1268760"/>
            <a:ext cx="3872553"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328" y="1268760"/>
            <a:ext cx="3670704" cy="540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192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information</a:t>
            </a:r>
            <a:endParaRPr lang="en-GB" dirty="0"/>
          </a:p>
        </p:txBody>
      </p:sp>
      <p:sp>
        <p:nvSpPr>
          <p:cNvPr id="3" name="Content Placeholder 2"/>
          <p:cNvSpPr>
            <a:spLocks noGrp="1"/>
          </p:cNvSpPr>
          <p:nvPr>
            <p:ph idx="1"/>
          </p:nvPr>
        </p:nvSpPr>
        <p:spPr/>
        <p:txBody>
          <a:bodyPr/>
          <a:lstStyle/>
          <a:p>
            <a:r>
              <a:rPr lang="en-GB" dirty="0" smtClean="0"/>
              <a:t>Participant details</a:t>
            </a:r>
          </a:p>
          <a:p>
            <a:pPr lvl="1"/>
            <a:r>
              <a:rPr lang="en-GB" dirty="0" smtClean="0"/>
              <a:t>Name</a:t>
            </a:r>
          </a:p>
          <a:p>
            <a:pPr lvl="1"/>
            <a:r>
              <a:rPr lang="en-GB" dirty="0" smtClean="0"/>
              <a:t>NHS number</a:t>
            </a:r>
          </a:p>
          <a:p>
            <a:endParaRPr lang="en-GB" dirty="0"/>
          </a:p>
          <a:p>
            <a:r>
              <a:rPr lang="en-GB" dirty="0" smtClean="0"/>
              <a:t>Contact details for participant’s GP</a:t>
            </a:r>
          </a:p>
          <a:p>
            <a:pPr lvl="1"/>
            <a:r>
              <a:rPr lang="en-GB" dirty="0" smtClean="0"/>
              <a:t>Name</a:t>
            </a:r>
          </a:p>
          <a:p>
            <a:pPr lvl="1"/>
            <a:r>
              <a:rPr lang="en-GB" dirty="0" smtClean="0"/>
              <a:t>Address</a:t>
            </a:r>
          </a:p>
          <a:p>
            <a:pPr lvl="1"/>
            <a:r>
              <a:rPr lang="en-GB" dirty="0" smtClean="0"/>
              <a:t>Telephone number</a:t>
            </a:r>
            <a:endParaRPr lang="en-GB" dirty="0"/>
          </a:p>
        </p:txBody>
      </p:sp>
    </p:spTree>
    <p:extLst>
      <p:ext uri="{BB962C8B-B14F-4D97-AF65-F5344CB8AC3E}">
        <p14:creationId xmlns:p14="http://schemas.microsoft.com/office/powerpoint/2010/main" val="2983338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Study diaries</a:t>
            </a:r>
            <a:endParaRPr lang="en-GB" dirty="0"/>
          </a:p>
        </p:txBody>
      </p:sp>
      <p:sp>
        <p:nvSpPr>
          <p:cNvPr id="3" name="Content Placeholder 2"/>
          <p:cNvSpPr>
            <a:spLocks noGrp="1"/>
          </p:cNvSpPr>
          <p:nvPr>
            <p:ph idx="1"/>
          </p:nvPr>
        </p:nvSpPr>
        <p:spPr/>
        <p:txBody>
          <a:bodyPr>
            <a:normAutofit/>
          </a:bodyPr>
          <a:lstStyle/>
          <a:p>
            <a:r>
              <a:rPr lang="en-GB" dirty="0" smtClean="0"/>
              <a:t>Weeks 1, 2, 3, 4 (for parent/guardian to complete)</a:t>
            </a:r>
          </a:p>
          <a:p>
            <a:pPr marL="0" indent="0">
              <a:buNone/>
            </a:pPr>
            <a:endParaRPr lang="en-GB" dirty="0"/>
          </a:p>
          <a:p>
            <a:r>
              <a:rPr lang="en-GB" dirty="0" smtClean="0"/>
              <a:t>Postal return is preferred option</a:t>
            </a:r>
          </a:p>
          <a:p>
            <a:pPr lvl="1"/>
            <a:r>
              <a:rPr lang="en-GB" dirty="0" smtClean="0">
                <a:solidFill>
                  <a:prstClr val="black"/>
                </a:solidFill>
              </a:rPr>
              <a:t>Pre-paid </a:t>
            </a:r>
            <a:r>
              <a:rPr lang="en-GB" dirty="0">
                <a:solidFill>
                  <a:prstClr val="black"/>
                </a:solidFill>
              </a:rPr>
              <a:t>envelopes </a:t>
            </a:r>
            <a:r>
              <a:rPr lang="en-GB" dirty="0" smtClean="0">
                <a:solidFill>
                  <a:prstClr val="black"/>
                </a:solidFill>
              </a:rPr>
              <a:t>x4</a:t>
            </a:r>
          </a:p>
          <a:p>
            <a:pPr lvl="1"/>
            <a:endParaRPr lang="en-GB" dirty="0">
              <a:solidFill>
                <a:prstClr val="black"/>
              </a:solidFill>
            </a:endParaRPr>
          </a:p>
          <a:p>
            <a:r>
              <a:rPr lang="en-GB" dirty="0" smtClean="0">
                <a:solidFill>
                  <a:prstClr val="black"/>
                </a:solidFill>
              </a:rPr>
              <a:t>Study diary for child (optional)</a:t>
            </a:r>
            <a:endParaRPr lang="en-GB" dirty="0" smtClean="0"/>
          </a:p>
          <a:p>
            <a:pPr marL="0" indent="0">
              <a:buNone/>
            </a:pPr>
            <a:endParaRPr lang="en-GB" dirty="0"/>
          </a:p>
        </p:txBody>
      </p:sp>
    </p:spTree>
    <p:extLst>
      <p:ext uri="{BB962C8B-B14F-4D97-AF65-F5344CB8AC3E}">
        <p14:creationId xmlns:p14="http://schemas.microsoft.com/office/powerpoint/2010/main" val="251615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1374</Words>
  <Application>Microsoft Office PowerPoint</Application>
  <PresentationFormat>On-screen Show (4:3)</PresentationFormat>
  <Paragraphs>116</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11_Office Theme</vt:lpstr>
      <vt:lpstr>1_Office Theme</vt:lpstr>
      <vt:lpstr>The early use of Antibiotics in at Risk CHildren with InfluEnza</vt:lpstr>
      <vt:lpstr>PowerPoint Presentation</vt:lpstr>
      <vt:lpstr>While you prepare study medication….</vt:lpstr>
      <vt:lpstr>Questionnaires</vt:lpstr>
      <vt:lpstr>EQ-5D-Y proxy (parent/guardian)</vt:lpstr>
      <vt:lpstr>CARIFS (parent/guardian) Canadian Acute Respiratory Infections and Flu Scale </vt:lpstr>
      <vt:lpstr>EQ-5D-Y (child, optional)</vt:lpstr>
      <vt:lpstr>Contact information</vt:lpstr>
      <vt:lpstr>Study diaries</vt:lpstr>
      <vt:lpstr>Study diary (parents/guardians)</vt:lpstr>
      <vt:lpstr>ID number stickers</vt:lpstr>
      <vt:lpstr>Contents of diary</vt:lpstr>
      <vt:lpstr>Electronic axillary thermometer</vt:lpstr>
      <vt:lpstr>Study diary for child (optional)</vt:lpstr>
      <vt:lpstr>Study diary for child (optional)</vt:lpstr>
      <vt:lpstr>Follow-ups (all participants)</vt:lpstr>
      <vt:lpstr>Follow-up throat swabs (optional)</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use of Antibiotics in at Risk CHildren with InfluEnza</dc:title>
  <dc:creator>kywang</dc:creator>
  <cp:lastModifiedBy>kywang</cp:lastModifiedBy>
  <cp:revision>10</cp:revision>
  <dcterms:created xsi:type="dcterms:W3CDTF">2014-07-29T12:55:18Z</dcterms:created>
  <dcterms:modified xsi:type="dcterms:W3CDTF">2014-09-10T12:46:36Z</dcterms:modified>
</cp:coreProperties>
</file>