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7" r:id="rId4"/>
    <p:sldId id="258" r:id="rId5"/>
    <p:sldId id="274" r:id="rId6"/>
    <p:sldId id="275" r:id="rId7"/>
    <p:sldId id="268" r:id="rId8"/>
    <p:sldId id="269" r:id="rId9"/>
    <p:sldId id="260" r:id="rId10"/>
    <p:sldId id="262" r:id="rId11"/>
    <p:sldId id="276" r:id="rId12"/>
    <p:sldId id="280" r:id="rId13"/>
    <p:sldId id="277" r:id="rId14"/>
    <p:sldId id="278" r:id="rId15"/>
    <p:sldId id="279" r:id="rId16"/>
    <p:sldId id="281" r:id="rId17"/>
    <p:sldId id="263"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70" autoAdjust="0"/>
  </p:normalViewPr>
  <p:slideViewPr>
    <p:cSldViewPr>
      <p:cViewPr varScale="1">
        <p:scale>
          <a:sx n="81" d="100"/>
          <a:sy n="81" d="100"/>
        </p:scale>
        <p:origin x="-13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3EB29-82FD-4D32-92C3-CE9B06174E1D}" type="datetimeFigureOut">
              <a:rPr lang="en-GB" smtClean="0"/>
              <a:t>13/08/2014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1A8ED-5F50-4DBA-B263-D5CA8997B253}" type="slidenum">
              <a:rPr lang="en-GB" smtClean="0"/>
              <a:t>‹#›</a:t>
            </a:fld>
            <a:endParaRPr lang="en-GB"/>
          </a:p>
        </p:txBody>
      </p:sp>
    </p:spTree>
    <p:extLst>
      <p:ext uri="{BB962C8B-B14F-4D97-AF65-F5344CB8AC3E}">
        <p14:creationId xmlns:p14="http://schemas.microsoft.com/office/powerpoint/2010/main" val="276964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3A699-83EB-40C1-A2C4-10492A90F5AE}" type="slidenum">
              <a:rPr lang="en-GB" smtClean="0">
                <a:solidFill>
                  <a:prstClr val="black"/>
                </a:solidFill>
              </a:rPr>
              <a:pPr/>
              <a:t>1</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report an adverse</a:t>
            </a:r>
            <a:r>
              <a:rPr lang="en-GB" baseline="0" dirty="0" smtClean="0"/>
              <a:t> event, firstly record the event on your participant’s Adverse Event Log, which you will find in their study pack.</a:t>
            </a:r>
          </a:p>
          <a:p>
            <a:endParaRPr lang="en-GB" baseline="0" dirty="0" smtClean="0"/>
          </a:p>
          <a:p>
            <a:r>
              <a:rPr lang="en-GB" baseline="0" dirty="0" smtClean="0"/>
              <a:t>Then, complete and submit our online adverse event report form.</a:t>
            </a:r>
            <a:endParaRPr lang="en-GB" dirty="0" smtClean="0"/>
          </a:p>
          <a:p>
            <a:endParaRPr lang="en-GB" dirty="0"/>
          </a:p>
        </p:txBody>
      </p:sp>
      <p:sp>
        <p:nvSpPr>
          <p:cNvPr id="4" name="Slide Number Placeholder 3"/>
          <p:cNvSpPr>
            <a:spLocks noGrp="1"/>
          </p:cNvSpPr>
          <p:nvPr>
            <p:ph type="sldNum" sz="quarter" idx="10"/>
          </p:nvPr>
        </p:nvSpPr>
        <p:spPr/>
        <p:txBody>
          <a:bodyPr/>
          <a:lstStyle/>
          <a:p>
            <a:fld id="{32A1A8ED-5F50-4DBA-B263-D5CA8997B253}" type="slidenum">
              <a:rPr lang="en-GB" smtClean="0"/>
              <a:t>10</a:t>
            </a:fld>
            <a:endParaRPr lang="en-GB"/>
          </a:p>
        </p:txBody>
      </p:sp>
    </p:spTree>
    <p:extLst>
      <p:ext uri="{BB962C8B-B14F-4D97-AF65-F5344CB8AC3E}">
        <p14:creationId xmlns:p14="http://schemas.microsoft.com/office/powerpoint/2010/main" val="243737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can access this by clicking on our Follow-up data collection link.</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12709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will then need to find the child’s ARCHIE ID in the Study Subject ID column and select AE to open the Adverse Event Form.</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56587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you need to report a serious adverse event, you will need to download a serious adverse event report form from our useful documents link and complete a paper copy.  Instructions are provided on the form, but please contact us if you need any help.  Please make sure you report any serious adverse events within 24 hours of becoming aware of the event.</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11270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ea typeface="+mn-ea"/>
                <a:cs typeface="+mn-cs"/>
              </a:rPr>
              <a:t>Regarding study diary reminders, here is a summary of things you may wish to check at the week 1 and week 2 telephone follow-ups.  By the end of week 1, parents should have completed their day 4 and day 7 questionnaires as well as the daily and weekly questions in their diary.  By the end of week 2, parents should also have completed the day 14 questionnaire.  You may also take this opportunity to remind parents to complete and return their week 3 and week 4 diaries.</a:t>
            </a:r>
            <a:endParaRPr lang="en-GB" dirty="0"/>
          </a:p>
        </p:txBody>
      </p:sp>
      <p:sp>
        <p:nvSpPr>
          <p:cNvPr id="4" name="Slide Number Placeholder 3"/>
          <p:cNvSpPr>
            <a:spLocks noGrp="1"/>
          </p:cNvSpPr>
          <p:nvPr>
            <p:ph type="sldNum" sz="quarter" idx="10"/>
          </p:nvPr>
        </p:nvSpPr>
        <p:spPr/>
        <p:txBody>
          <a:bodyPr/>
          <a:lstStyle/>
          <a:p>
            <a:fld id="{32A1A8ED-5F50-4DBA-B263-D5CA8997B253}" type="slidenum">
              <a:rPr lang="en-GB" smtClean="0"/>
              <a:t>14</a:t>
            </a:fld>
            <a:endParaRPr lang="en-GB"/>
          </a:p>
        </p:txBody>
      </p:sp>
    </p:spTree>
    <p:extLst>
      <p:ext uri="{BB962C8B-B14F-4D97-AF65-F5344CB8AC3E}">
        <p14:creationId xmlns:p14="http://schemas.microsoft.com/office/powerpoint/2010/main" val="3985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Finally, just to mention briefly that if a parent gives verbal consent for their child to have additional throat swabs during either telephone follow-up appointment, the healthcare professional who takes the 3 month throat swab will need to gain written informed consent at that time.  As I mentioned earlier, the study team will let you know when the 3 month follow-up swab is due.</a:t>
            </a:r>
          </a:p>
          <a:p>
            <a:endParaRPr lang="en-GB" dirty="0" smtClean="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084035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 that covers our follow-up assessments and safety reporting procedures.  You are now ready to start recruiting for the ARCHIE study.  The only area left to cover now is how to perform our medical notes reviews, and this will be covered in a forthcoming presentation.</a:t>
            </a:r>
          </a:p>
          <a:p>
            <a:endParaRPr lang="en-GB" baseline="0" dirty="0" smtClean="0"/>
          </a:p>
        </p:txBody>
      </p:sp>
      <p:sp>
        <p:nvSpPr>
          <p:cNvPr id="4" name="Slide Number Placeholder 3"/>
          <p:cNvSpPr>
            <a:spLocks noGrp="1"/>
          </p:cNvSpPr>
          <p:nvPr>
            <p:ph type="sldNum" sz="quarter" idx="10"/>
          </p:nvPr>
        </p:nvSpPr>
        <p:spPr/>
        <p:txBody>
          <a:bodyPr/>
          <a:lstStyle/>
          <a:p>
            <a:fld id="{3F63A699-83EB-40C1-A2C4-10492A90F5AE}" type="slidenum">
              <a:rPr lang="en-GB" smtClean="0">
                <a:solidFill>
                  <a:prstClr val="black"/>
                </a:solidFill>
              </a:rPr>
              <a:pPr/>
              <a:t>16</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As I mentioned in my previous presentation, there are two follow-up assessments in this study, both of which take place by telephone, and in this presentation, I will explain how to conduct these assessments and how to report adverse events.</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85171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Just to recap we will ask you to conduct two follow-up assessments one week and two weeks after study entry (which is day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main objectives of these follow-ups are to monitor participants’ safety and to remind parents to complete and return their study diaries.  Also, if parents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did not give consent for their children to have additional throat swabs at the baseline assessment, you will have the opportunity to ask them again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during either or both of these follow-up appointments.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2A1A8ED-5F50-4DBA-B263-D5CA8997B253}" type="slidenum">
              <a:rPr lang="en-GB" smtClean="0"/>
              <a:t>3</a:t>
            </a:fld>
            <a:endParaRPr lang="en-GB"/>
          </a:p>
        </p:txBody>
      </p:sp>
    </p:spTree>
    <p:extLst>
      <p:ext uri="{BB962C8B-B14F-4D97-AF65-F5344CB8AC3E}">
        <p14:creationId xmlns:p14="http://schemas.microsoft.com/office/powerpoint/2010/main" val="53855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 before you pick up the phone, please check the child’s consent form to see if the parent gave consent for these swabs at the time of study entry.</a:t>
            </a:r>
          </a:p>
          <a:p>
            <a:endParaRPr lang="en-GB" dirty="0"/>
          </a:p>
        </p:txBody>
      </p:sp>
      <p:sp>
        <p:nvSpPr>
          <p:cNvPr id="4" name="Slide Number Placeholder 3"/>
          <p:cNvSpPr>
            <a:spLocks noGrp="1"/>
          </p:cNvSpPr>
          <p:nvPr>
            <p:ph type="sldNum" sz="quarter" idx="10"/>
          </p:nvPr>
        </p:nvSpPr>
        <p:spPr/>
        <p:txBody>
          <a:bodyPr/>
          <a:lstStyle/>
          <a:p>
            <a:fld id="{32A1A8ED-5F50-4DBA-B263-D5CA8997B253}" type="slidenum">
              <a:rPr lang="en-GB" smtClean="0"/>
              <a:t>4</a:t>
            </a:fld>
            <a:endParaRPr lang="en-GB"/>
          </a:p>
        </p:txBody>
      </p:sp>
    </p:spTree>
    <p:extLst>
      <p:ext uri="{BB962C8B-B14F-4D97-AF65-F5344CB8AC3E}">
        <p14:creationId xmlns:p14="http://schemas.microsoft.com/office/powerpoint/2010/main" val="84022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can access our week 1 and week 2 follow-up forms from our website by clicking on our Follow-up data collection link.</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1270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also provide paper versions of our follow-up forms in each participant’s study pack.  Again, each form is on just one side of A4, and if you wish, you can complete this paper version first and enter it online later. However, if you do have access to our website, you may find it more convenient to enter your data directly online, and the study team will be happy to assist you with this if necessary.</a:t>
            </a:r>
          </a:p>
          <a:p>
            <a:endParaRPr lang="en-GB" dirty="0"/>
          </a:p>
        </p:txBody>
      </p:sp>
      <p:sp>
        <p:nvSpPr>
          <p:cNvPr id="4" name="Slide Number Placeholder 3"/>
          <p:cNvSpPr>
            <a:spLocks noGrp="1"/>
          </p:cNvSpPr>
          <p:nvPr>
            <p:ph type="sldNum" sz="quarter" idx="10"/>
          </p:nvPr>
        </p:nvSpPr>
        <p:spPr/>
        <p:txBody>
          <a:bodyPr/>
          <a:lstStyle/>
          <a:p>
            <a:fld id="{32A1A8ED-5F50-4DBA-B263-D5CA8997B253}" type="slidenum">
              <a:rPr lang="en-GB" smtClean="0"/>
              <a:t>6</a:t>
            </a:fld>
            <a:endParaRPr lang="en-GB"/>
          </a:p>
        </p:txBody>
      </p:sp>
    </p:spTree>
    <p:extLst>
      <p:ext uri="{BB962C8B-B14F-4D97-AF65-F5344CB8AC3E}">
        <p14:creationId xmlns:p14="http://schemas.microsoft.com/office/powerpoint/2010/main" val="107089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To complete the form online, you will need to find the child’s ARCHIE ID in the Study Subject ID column.  You will then be able to select the week 1 or week 2 follow-up form as appropriate.  Don’t worry about the week 3 and week 4 columns.  These are for the study team’s use only.</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56587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first three questions of each follow-up form are intended to monitor children’s safety and potential side effects from study medication. If the parent reports any side-effects, you will need to take action as appropriate.</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23358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Diarrhoea, nausea, vomiting and thrush are well recognised side-effects of co-</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amoxiclav</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so we will not require you to report these as adverse events if they are only of mild to moderate severity.  However, if any of these side-effects are clinically severe or result in a serious adverse event, we will need you to report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All other side-effects must be reported as adverse events, regardless of their clinical severity.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2A1A8ED-5F50-4DBA-B263-D5CA8997B253}" type="slidenum">
              <a:rPr lang="en-GB" smtClean="0"/>
              <a:t>9</a:t>
            </a:fld>
            <a:endParaRPr lang="en-GB"/>
          </a:p>
        </p:txBody>
      </p:sp>
    </p:spTree>
    <p:extLst>
      <p:ext uri="{BB962C8B-B14F-4D97-AF65-F5344CB8AC3E}">
        <p14:creationId xmlns:p14="http://schemas.microsoft.com/office/powerpoint/2010/main" val="427266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367563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330721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2543205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5C72AC78-4742-4392-9A26-E1944A7ED40E}" type="datetime1">
              <a:rPr lang="en-GB"/>
              <a:pPr/>
              <a:t>13/08/2014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F7F853-9401-44B5-9203-F56DF645DC43}" type="slidenum">
              <a:rPr lang="en-GB"/>
              <a:pPr/>
              <a:t>‹#›</a:t>
            </a:fld>
            <a:endParaRPr lang="en-GB"/>
          </a:p>
        </p:txBody>
      </p:sp>
    </p:spTree>
    <p:extLst>
      <p:ext uri="{BB962C8B-B14F-4D97-AF65-F5344CB8AC3E}">
        <p14:creationId xmlns:p14="http://schemas.microsoft.com/office/powerpoint/2010/main" val="108566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F4629D8-60B5-4F6C-B419-C2DAA80B4F5D}" type="datetime1">
              <a:rPr lang="en-GB"/>
              <a:pPr/>
              <a:t>13/08/2014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DD3260-4BC6-48AF-B33B-BAF26D2ECE3B}" type="slidenum">
              <a:rPr lang="en-GB"/>
              <a:pPr/>
              <a:t>‹#›</a:t>
            </a:fld>
            <a:endParaRPr lang="en-GB"/>
          </a:p>
        </p:txBody>
      </p:sp>
    </p:spTree>
    <p:extLst>
      <p:ext uri="{BB962C8B-B14F-4D97-AF65-F5344CB8AC3E}">
        <p14:creationId xmlns:p14="http://schemas.microsoft.com/office/powerpoint/2010/main" val="275200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291F85-C7A7-4251-8800-D5B6F018E185}" type="datetime1">
              <a:rPr lang="en-GB"/>
              <a:pPr/>
              <a:t>13/08/2014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63704B-C252-4642-A07B-42701D820041}" type="slidenum">
              <a:rPr lang="en-GB"/>
              <a:pPr/>
              <a:t>‹#›</a:t>
            </a:fld>
            <a:endParaRPr lang="en-GB"/>
          </a:p>
        </p:txBody>
      </p:sp>
    </p:spTree>
    <p:extLst>
      <p:ext uri="{BB962C8B-B14F-4D97-AF65-F5344CB8AC3E}">
        <p14:creationId xmlns:p14="http://schemas.microsoft.com/office/powerpoint/2010/main" val="273655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49624FB8-C14B-4FC8-87B9-16B12E966E0F}" type="datetime1">
              <a:rPr lang="en-GB"/>
              <a:pPr/>
              <a:t>13/08/2014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61B4F6A-EFF4-4BD2-B38C-4B0BB2988040}" type="slidenum">
              <a:rPr lang="en-GB"/>
              <a:pPr/>
              <a:t>‹#›</a:t>
            </a:fld>
            <a:endParaRPr lang="en-GB"/>
          </a:p>
        </p:txBody>
      </p:sp>
    </p:spTree>
    <p:extLst>
      <p:ext uri="{BB962C8B-B14F-4D97-AF65-F5344CB8AC3E}">
        <p14:creationId xmlns:p14="http://schemas.microsoft.com/office/powerpoint/2010/main" val="50084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8AA8F47B-A423-4C39-A2CA-6A06068C8698}" type="datetime1">
              <a:rPr lang="en-GB"/>
              <a:pPr/>
              <a:t>13/08/2014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3656BBD-837B-44C3-8875-55B4A6F126B4}" type="slidenum">
              <a:rPr lang="en-GB"/>
              <a:pPr/>
              <a:t>‹#›</a:t>
            </a:fld>
            <a:endParaRPr lang="en-GB"/>
          </a:p>
        </p:txBody>
      </p:sp>
    </p:spTree>
    <p:extLst>
      <p:ext uri="{BB962C8B-B14F-4D97-AF65-F5344CB8AC3E}">
        <p14:creationId xmlns:p14="http://schemas.microsoft.com/office/powerpoint/2010/main" val="211429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A113A5E-B165-478D-BCFD-70F979BAD166}" type="datetime1">
              <a:rPr lang="en-GB"/>
              <a:pPr/>
              <a:t>13/08/2014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A8B0504-F24F-487F-8111-572F9A27D7D5}" type="slidenum">
              <a:rPr lang="en-GB"/>
              <a:pPr/>
              <a:t>‹#›</a:t>
            </a:fld>
            <a:endParaRPr lang="en-GB"/>
          </a:p>
        </p:txBody>
      </p:sp>
    </p:spTree>
    <p:extLst>
      <p:ext uri="{BB962C8B-B14F-4D97-AF65-F5344CB8AC3E}">
        <p14:creationId xmlns:p14="http://schemas.microsoft.com/office/powerpoint/2010/main" val="429245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F1D3CB5-6862-4404-A440-783A7419CAFA}" type="datetime1">
              <a:rPr lang="en-GB"/>
              <a:pPr/>
              <a:t>13/08/2014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6F3AD58-1101-4C78-BBED-B648C3FD3E64}" type="slidenum">
              <a:rPr lang="en-GB"/>
              <a:pPr/>
              <a:t>‹#›</a:t>
            </a:fld>
            <a:endParaRPr lang="en-GB"/>
          </a:p>
        </p:txBody>
      </p:sp>
    </p:spTree>
    <p:extLst>
      <p:ext uri="{BB962C8B-B14F-4D97-AF65-F5344CB8AC3E}">
        <p14:creationId xmlns:p14="http://schemas.microsoft.com/office/powerpoint/2010/main" val="4213562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79D1AAA-A9FF-4C6B-8811-F1E8D491104F}" type="datetime1">
              <a:rPr lang="en-GB"/>
              <a:pPr/>
              <a:t>13/08/2014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C631F6E-92C0-428C-8FF1-A75381D415C6}" type="slidenum">
              <a:rPr lang="en-GB"/>
              <a:pPr/>
              <a:t>‹#›</a:t>
            </a:fld>
            <a:endParaRPr lang="en-GB"/>
          </a:p>
        </p:txBody>
      </p:sp>
    </p:spTree>
    <p:extLst>
      <p:ext uri="{BB962C8B-B14F-4D97-AF65-F5344CB8AC3E}">
        <p14:creationId xmlns:p14="http://schemas.microsoft.com/office/powerpoint/2010/main" val="294211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FEC23E-683D-4947-90CB-B55743303E79}"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649332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C0EDF8C-D352-4BCA-AF6E-A3B0B44E960C}" type="datetime1">
              <a:rPr lang="en-GB"/>
              <a:pPr/>
              <a:t>13/08/2014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148C32D-F1F5-4273-A667-7CC21C1FBC1E}" type="slidenum">
              <a:rPr lang="en-GB"/>
              <a:pPr/>
              <a:t>‹#›</a:t>
            </a:fld>
            <a:endParaRPr lang="en-GB"/>
          </a:p>
        </p:txBody>
      </p:sp>
    </p:spTree>
    <p:extLst>
      <p:ext uri="{BB962C8B-B14F-4D97-AF65-F5344CB8AC3E}">
        <p14:creationId xmlns:p14="http://schemas.microsoft.com/office/powerpoint/2010/main" val="1241464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776FB6C-6C64-4207-90D2-6DC95FF60EA5}" type="datetime1">
              <a:rPr lang="en-GB"/>
              <a:pPr/>
              <a:t>13/08/2014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A58B89-EFD4-4DB3-92B3-F0A207732F5B}" type="slidenum">
              <a:rPr lang="en-GB"/>
              <a:pPr/>
              <a:t>‹#›</a:t>
            </a:fld>
            <a:endParaRPr lang="en-GB"/>
          </a:p>
        </p:txBody>
      </p:sp>
    </p:spTree>
    <p:extLst>
      <p:ext uri="{BB962C8B-B14F-4D97-AF65-F5344CB8AC3E}">
        <p14:creationId xmlns:p14="http://schemas.microsoft.com/office/powerpoint/2010/main" val="1248919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F5293A1-BB57-4202-A0F6-B4E92E028F18}" type="datetime1">
              <a:rPr lang="en-GB"/>
              <a:pPr/>
              <a:t>13/08/2014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1DE3F7-B5C6-4BC0-AF64-B19CCC8613FC}" type="slidenum">
              <a:rPr lang="en-GB"/>
              <a:pPr/>
              <a:t>‹#›</a:t>
            </a:fld>
            <a:endParaRPr lang="en-GB"/>
          </a:p>
        </p:txBody>
      </p:sp>
    </p:spTree>
    <p:extLst>
      <p:ext uri="{BB962C8B-B14F-4D97-AF65-F5344CB8AC3E}">
        <p14:creationId xmlns:p14="http://schemas.microsoft.com/office/powerpoint/2010/main" val="1415509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1761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6261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8860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1858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679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4926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888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EC23E-683D-4947-90CB-B55743303E79}"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1507944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2268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9094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5437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126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FEC23E-683D-4947-90CB-B55743303E79}" type="datetimeFigureOut">
              <a:rPr lang="en-GB" smtClean="0"/>
              <a:t>13/08/2014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293804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FEC23E-683D-4947-90CB-B55743303E79}" type="datetimeFigureOut">
              <a:rPr lang="en-GB" smtClean="0"/>
              <a:t>13/08/2014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385026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FEC23E-683D-4947-90CB-B55743303E79}" type="datetimeFigureOut">
              <a:rPr lang="en-GB" smtClean="0"/>
              <a:t>13/08/2014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385380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EC23E-683D-4947-90CB-B55743303E79}" type="datetimeFigureOut">
              <a:rPr lang="en-GB" smtClean="0"/>
              <a:t>13/08/2014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402223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EC23E-683D-4947-90CB-B55743303E79}" type="datetimeFigureOut">
              <a:rPr lang="en-GB" smtClean="0"/>
              <a:t>13/08/2014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212171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EC23E-683D-4947-90CB-B55743303E79}" type="datetimeFigureOut">
              <a:rPr lang="en-GB" smtClean="0"/>
              <a:t>13/08/2014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F99EC7-330F-4629-9396-6D1AB7DA2546}" type="slidenum">
              <a:rPr lang="en-GB" smtClean="0"/>
              <a:t>‹#›</a:t>
            </a:fld>
            <a:endParaRPr lang="en-GB"/>
          </a:p>
        </p:txBody>
      </p:sp>
    </p:spTree>
    <p:extLst>
      <p:ext uri="{BB962C8B-B14F-4D97-AF65-F5344CB8AC3E}">
        <p14:creationId xmlns:p14="http://schemas.microsoft.com/office/powerpoint/2010/main" val="186891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EC23E-683D-4947-90CB-B55743303E79}" type="datetimeFigureOut">
              <a:rPr lang="en-GB" smtClean="0"/>
              <a:t>13/08/2014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99EC7-330F-4629-9396-6D1AB7DA2546}" type="slidenum">
              <a:rPr lang="en-GB" smtClean="0"/>
              <a:t>‹#›</a:t>
            </a:fld>
            <a:endParaRPr lang="en-GB"/>
          </a:p>
        </p:txBody>
      </p:sp>
    </p:spTree>
    <p:extLst>
      <p:ext uri="{BB962C8B-B14F-4D97-AF65-F5344CB8AC3E}">
        <p14:creationId xmlns:p14="http://schemas.microsoft.com/office/powerpoint/2010/main" val="256457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pPr>
            <a:fld id="{61ED306A-454E-40A7-9AA7-E66348E4125D}" type="datetime1">
              <a:rPr lang="en-GB">
                <a:ea typeface="ＭＳ Ｐゴシック" charset="-128"/>
              </a:rPr>
              <a:pPr fontAlgn="base">
                <a:spcBef>
                  <a:spcPct val="0"/>
                </a:spcBef>
                <a:spcAft>
                  <a:spcPct val="0"/>
                </a:spcAft>
              </a:pPr>
              <a:t>13/08/2014</a:t>
            </a:fld>
            <a:endParaRPr lang="en-GB">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D0148E7D-F54B-4FE6-9A25-A7FEA1232C02}" type="slidenum">
              <a:rPr lang="en-GB">
                <a:ea typeface="ＭＳ Ｐゴシック" charset="-128"/>
              </a:rPr>
              <a:pPr fontAlgn="base">
                <a:spcBef>
                  <a:spcPct val="0"/>
                </a:spcBef>
                <a:spcAft>
                  <a:spcPct val="0"/>
                </a:spcAft>
              </a:pPr>
              <a:t>‹#›</a:t>
            </a:fld>
            <a:endParaRPr lang="en-GB">
              <a:ea typeface="ＭＳ Ｐゴシック" charset="-128"/>
            </a:endParaRPr>
          </a:p>
        </p:txBody>
      </p:sp>
    </p:spTree>
    <p:extLst>
      <p:ext uri="{BB962C8B-B14F-4D97-AF65-F5344CB8AC3E}">
        <p14:creationId xmlns:p14="http://schemas.microsoft.com/office/powerpoint/2010/main" val="2958737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9498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image001.png@01CE5629.F3CD29C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683568" y="5579770"/>
            <a:ext cx="7772400" cy="504055"/>
          </a:xfrm>
        </p:spPr>
        <p:txBody>
          <a:bodyPr/>
          <a:lstStyle/>
          <a:p>
            <a:pPr eaLnBrk="1" hangingPunct="1"/>
            <a:r>
              <a:rPr lang="en-GB" sz="2400" dirty="0" smtClean="0"/>
              <a:t>The early use of </a:t>
            </a:r>
            <a:r>
              <a:rPr lang="en-GB" sz="2400" dirty="0" smtClean="0">
                <a:solidFill>
                  <a:srgbClr val="FF0000"/>
                </a:solidFill>
              </a:rPr>
              <a:t>A</a:t>
            </a:r>
            <a:r>
              <a:rPr lang="en-GB" sz="2400" dirty="0" smtClean="0"/>
              <a:t>ntibiotics in at </a:t>
            </a:r>
            <a:r>
              <a:rPr lang="en-GB" sz="2400" dirty="0" smtClean="0">
                <a:solidFill>
                  <a:srgbClr val="FF0000"/>
                </a:solidFill>
              </a:rPr>
              <a:t>R</a:t>
            </a:r>
            <a:r>
              <a:rPr lang="en-GB" sz="2400" dirty="0" smtClean="0"/>
              <a:t>isk </a:t>
            </a:r>
            <a:r>
              <a:rPr lang="en-GB" sz="2400" dirty="0" err="1" smtClean="0">
                <a:solidFill>
                  <a:srgbClr val="FF0000"/>
                </a:solidFill>
              </a:rPr>
              <a:t>CH</a:t>
            </a:r>
            <a:r>
              <a:rPr lang="en-GB" sz="2400" dirty="0" err="1" smtClean="0"/>
              <a:t>ildren</a:t>
            </a:r>
            <a:r>
              <a:rPr lang="en-GB" sz="2400" dirty="0" smtClean="0"/>
              <a:t> with </a:t>
            </a:r>
            <a:r>
              <a:rPr lang="en-GB" sz="2400" dirty="0" err="1" smtClean="0">
                <a:solidFill>
                  <a:srgbClr val="FF0000"/>
                </a:solidFill>
              </a:rPr>
              <a:t>I</a:t>
            </a:r>
            <a:r>
              <a:rPr lang="en-GB" sz="2400" dirty="0" err="1" smtClean="0"/>
              <a:t>nflu</a:t>
            </a:r>
            <a:r>
              <a:rPr lang="en-GB" sz="2400" dirty="0" err="1" smtClean="0">
                <a:solidFill>
                  <a:srgbClr val="FF0000"/>
                </a:solidFill>
              </a:rPr>
              <a:t>E</a:t>
            </a:r>
            <a:r>
              <a:rPr lang="en-GB" sz="2400" dirty="0" err="1" smtClean="0"/>
              <a:t>nza</a:t>
            </a:r>
            <a:endParaRPr lang="en-GB" sz="2400" dirty="0" smtClean="0"/>
          </a:p>
        </p:txBody>
      </p:sp>
      <p:pic>
        <p:nvPicPr>
          <p:cNvPr id="7" name="Picture 6" descr="cid:36285D8A-02C3-4E69-85AA-7D4DBE1AA0AA"/>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699792" y="4598031"/>
            <a:ext cx="3456384" cy="960634"/>
          </a:xfrm>
          <a:prstGeom prst="rect">
            <a:avLst/>
          </a:prstGeom>
          <a:noFill/>
          <a:ln>
            <a:noFill/>
          </a:ln>
        </p:spPr>
      </p:pic>
      <p:sp>
        <p:nvSpPr>
          <p:cNvPr id="8" name="Title 1"/>
          <p:cNvSpPr txBox="1">
            <a:spLocks/>
          </p:cNvSpPr>
          <p:nvPr/>
        </p:nvSpPr>
        <p:spPr bwMode="auto">
          <a:xfrm>
            <a:off x="706209" y="2269968"/>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eaLnBrk="1" hangingPunct="1"/>
            <a:r>
              <a:rPr lang="en-GB" sz="5400" dirty="0" smtClean="0">
                <a:solidFill>
                  <a:prstClr val="black"/>
                </a:solidFill>
              </a:rPr>
              <a:t>Follow-up assessments</a:t>
            </a:r>
          </a:p>
          <a:p>
            <a:pPr eaLnBrk="1" hangingPunct="1"/>
            <a:r>
              <a:rPr lang="en-GB" sz="5400" dirty="0" smtClean="0">
                <a:solidFill>
                  <a:prstClr val="black"/>
                </a:solidFill>
              </a:rPr>
              <a:t>Adverse Event Reporting</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6024" y="59481"/>
            <a:ext cx="2481504" cy="100811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424" y="228597"/>
            <a:ext cx="1979080" cy="56815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0232" y="404664"/>
            <a:ext cx="2336106" cy="50405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228597"/>
            <a:ext cx="2164000" cy="662558"/>
          </a:xfrm>
          <a:prstGeom prst="rect">
            <a:avLst/>
          </a:prstGeom>
        </p:spPr>
      </p:pic>
      <p:sp>
        <p:nvSpPr>
          <p:cNvPr id="9" name="TextBox 8"/>
          <p:cNvSpPr txBox="1"/>
          <p:nvPr/>
        </p:nvSpPr>
        <p:spPr>
          <a:xfrm>
            <a:off x="2242220" y="5919812"/>
            <a:ext cx="4616772" cy="646331"/>
          </a:xfrm>
          <a:prstGeom prst="rect">
            <a:avLst/>
          </a:prstGeom>
          <a:noFill/>
        </p:spPr>
        <p:txBody>
          <a:bodyPr wrap="square" rtlCol="0">
            <a:spAutoFit/>
          </a:bodyPr>
          <a:lstStyle/>
          <a:p>
            <a:r>
              <a:rPr lang="en-GB" sz="3600" b="1" dirty="0" smtClean="0">
                <a:solidFill>
                  <a:srgbClr val="FF0000"/>
                </a:solidFill>
              </a:rPr>
              <a:t>www.archiestudy.com</a:t>
            </a:r>
            <a:endParaRPr lang="en-GB" sz="3600" b="1" dirty="0">
              <a:solidFill>
                <a:srgbClr val="FF0000"/>
              </a:solidFill>
            </a:endParaRPr>
          </a:p>
        </p:txBody>
      </p:sp>
    </p:spTree>
    <p:extLst>
      <p:ext uri="{BB962C8B-B14F-4D97-AF65-F5344CB8AC3E}">
        <p14:creationId xmlns:p14="http://schemas.microsoft.com/office/powerpoint/2010/main" val="645638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Adverse event reporting</a:t>
            </a:r>
            <a:endParaRPr lang="en-GB" dirty="0"/>
          </a:p>
        </p:txBody>
      </p:sp>
      <p:sp>
        <p:nvSpPr>
          <p:cNvPr id="3" name="Content Placeholder 3"/>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Record each adverse event on </a:t>
            </a:r>
            <a:r>
              <a:rPr lang="en-GB" dirty="0" smtClean="0"/>
              <a:t>participant’s </a:t>
            </a:r>
            <a:r>
              <a:rPr lang="en-GB" b="1" dirty="0" smtClean="0"/>
              <a:t>Adverse Event Report Log (study pack)</a:t>
            </a:r>
          </a:p>
          <a:p>
            <a:pPr marL="0" indent="0">
              <a:buFont typeface="Arial" panose="020B0604020202020204" pitchFamily="34" charset="0"/>
              <a:buNone/>
            </a:pPr>
            <a:endParaRPr lang="en-GB" dirty="0" smtClean="0"/>
          </a:p>
          <a:p>
            <a:r>
              <a:rPr lang="en-GB" dirty="0" smtClean="0"/>
              <a:t>Complete and submit an </a:t>
            </a:r>
            <a:r>
              <a:rPr lang="en-GB" b="1" dirty="0" smtClean="0"/>
              <a:t>Adverse Event Report Form (online)</a:t>
            </a:r>
          </a:p>
          <a:p>
            <a:pPr marL="0" indent="0">
              <a:buFont typeface="Arial" panose="020B0604020202020204" pitchFamily="34" charset="0"/>
              <a:buNone/>
            </a:pPr>
            <a:endParaRPr lang="en-GB" dirty="0" smtClean="0"/>
          </a:p>
          <a:p>
            <a:endParaRPr lang="en-GB" dirty="0"/>
          </a:p>
        </p:txBody>
      </p:sp>
    </p:spTree>
    <p:extLst>
      <p:ext uri="{BB962C8B-B14F-4D97-AF65-F5344CB8AC3E}">
        <p14:creationId xmlns:p14="http://schemas.microsoft.com/office/powerpoint/2010/main" val="207408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 forms</a:t>
            </a:r>
            <a:endParaRPr lang="en-GB" dirty="0"/>
          </a:p>
        </p:txBody>
      </p:sp>
      <p:pic>
        <p:nvPicPr>
          <p:cNvPr id="8" name="Picture 7" descr="Website screenshot 29 July 2014.PNG"/>
          <p:cNvPicPr>
            <a:picLocks noChangeAspect="1"/>
          </p:cNvPicPr>
          <p:nvPr/>
        </p:nvPicPr>
        <p:blipFill>
          <a:blip r:embed="rId3"/>
          <a:stretch>
            <a:fillRect/>
          </a:stretch>
        </p:blipFill>
        <p:spPr>
          <a:xfrm>
            <a:off x="2708760" y="1600200"/>
            <a:ext cx="3810000" cy="4688385"/>
          </a:xfrm>
          <a:prstGeom prst="rect">
            <a:avLst/>
          </a:prstGeom>
          <a:noFill/>
        </p:spPr>
      </p:pic>
      <p:sp>
        <p:nvSpPr>
          <p:cNvPr id="9" name="Right Arrow 8"/>
          <p:cNvSpPr/>
          <p:nvPr/>
        </p:nvSpPr>
        <p:spPr>
          <a:xfrm>
            <a:off x="1758340" y="4996479"/>
            <a:ext cx="978408" cy="432048"/>
          </a:xfrm>
          <a:prstGeom prst="rightArrow">
            <a:avLst/>
          </a:prstGeom>
          <a:solidFill>
            <a:srgbClr val="FF0000"/>
          </a:solidFill>
          <a:ln w="25400" cap="flat" cmpd="sng" algn="ctr">
            <a:noFill/>
            <a:prstDash val="solid"/>
          </a:ln>
          <a:effectLst/>
        </p:spPr>
        <p:txBody>
          <a:bodyPr rtlCol="0" anchor="ctr"/>
          <a:lstStyle/>
          <a:p>
            <a:pPr algn="ctr"/>
            <a:endParaRPr lang="en-GB" kern="0" smtClean="0">
              <a:solidFill>
                <a:prstClr val="white"/>
              </a:solidFill>
            </a:endParaRPr>
          </a:p>
        </p:txBody>
      </p:sp>
      <p:sp>
        <p:nvSpPr>
          <p:cNvPr id="10" name="TextBox 9"/>
          <p:cNvSpPr txBox="1"/>
          <p:nvPr/>
        </p:nvSpPr>
        <p:spPr>
          <a:xfrm>
            <a:off x="2819400" y="5029200"/>
            <a:ext cx="2514600" cy="304800"/>
          </a:xfrm>
          <a:prstGeom prst="rect">
            <a:avLst/>
          </a:prstGeom>
          <a:noFill/>
          <a:ln w="25400">
            <a:solidFill>
              <a:srgbClr val="FF0000"/>
            </a:solidFill>
          </a:ln>
        </p:spPr>
        <p:txBody>
          <a:bodyPr wrap="square" rtlCol="0">
            <a:spAutoFit/>
          </a:bodyPr>
          <a:lstStyle/>
          <a:p>
            <a:endParaRPr lang="en-US" kern="0" dirty="0" smtClean="0">
              <a:solidFill>
                <a:prstClr val="black"/>
              </a:solidFill>
            </a:endParaRPr>
          </a:p>
        </p:txBody>
      </p:sp>
    </p:spTree>
    <p:extLst>
      <p:ext uri="{BB962C8B-B14F-4D97-AF65-F5344CB8AC3E}">
        <p14:creationId xmlns:p14="http://schemas.microsoft.com/office/powerpoint/2010/main" val="48673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duling week 1 follow up"/>
          <p:cNvPicPr/>
          <p:nvPr/>
        </p:nvPicPr>
        <p:blipFill>
          <a:blip r:embed="rId3">
            <a:extLst>
              <a:ext uri="{28A0092B-C50C-407E-A947-70E740481C1C}">
                <a14:useLocalDpi xmlns:a14="http://schemas.microsoft.com/office/drawing/2010/main" val="0"/>
              </a:ext>
            </a:extLst>
          </a:blip>
          <a:srcRect l="9000" t="10799" r="33746" b="53993"/>
          <a:stretch>
            <a:fillRect/>
          </a:stretch>
        </p:blipFill>
        <p:spPr bwMode="auto">
          <a:xfrm>
            <a:off x="107504" y="980728"/>
            <a:ext cx="9036496" cy="3991057"/>
          </a:xfrm>
          <a:prstGeom prst="rect">
            <a:avLst/>
          </a:prstGeom>
          <a:noFill/>
          <a:ln>
            <a:noFill/>
          </a:ln>
          <a:effectLst/>
        </p:spPr>
      </p:pic>
      <p:sp>
        <p:nvSpPr>
          <p:cNvPr id="7" name="Up Arrow 6"/>
          <p:cNvSpPr/>
          <p:nvPr/>
        </p:nvSpPr>
        <p:spPr>
          <a:xfrm flipV="1">
            <a:off x="5042217" y="2330604"/>
            <a:ext cx="304800" cy="55905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54060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Serious adverse event reporting</a:t>
            </a:r>
            <a:endParaRPr lang="en-GB" dirty="0"/>
          </a:p>
        </p:txBody>
      </p:sp>
      <p:pic>
        <p:nvPicPr>
          <p:cNvPr id="8" name="Picture 7" descr="Website screenshot 29 July 2014.PNG"/>
          <p:cNvPicPr>
            <a:picLocks noChangeAspect="1"/>
          </p:cNvPicPr>
          <p:nvPr/>
        </p:nvPicPr>
        <p:blipFill>
          <a:blip r:embed="rId3"/>
          <a:stretch>
            <a:fillRect/>
          </a:stretch>
        </p:blipFill>
        <p:spPr>
          <a:xfrm>
            <a:off x="2708760" y="1600200"/>
            <a:ext cx="3810000" cy="4688385"/>
          </a:xfrm>
          <a:prstGeom prst="rect">
            <a:avLst/>
          </a:prstGeom>
          <a:noFill/>
        </p:spPr>
      </p:pic>
      <p:sp>
        <p:nvSpPr>
          <p:cNvPr id="9" name="Right Arrow 8"/>
          <p:cNvSpPr/>
          <p:nvPr/>
        </p:nvSpPr>
        <p:spPr>
          <a:xfrm>
            <a:off x="1758340" y="5799351"/>
            <a:ext cx="978408" cy="432048"/>
          </a:xfrm>
          <a:prstGeom prst="rightArrow">
            <a:avLst/>
          </a:prstGeom>
          <a:solidFill>
            <a:srgbClr val="FF0000"/>
          </a:solidFill>
          <a:ln w="25400" cap="flat" cmpd="sng" algn="ctr">
            <a:noFill/>
            <a:prstDash val="solid"/>
          </a:ln>
          <a:effectLst/>
        </p:spPr>
        <p:txBody>
          <a:bodyPr rtlCol="0" anchor="ctr"/>
          <a:lstStyle/>
          <a:p>
            <a:pPr algn="ctr"/>
            <a:endParaRPr lang="en-GB" kern="0" smtClean="0">
              <a:solidFill>
                <a:prstClr val="white"/>
              </a:solidFill>
            </a:endParaRPr>
          </a:p>
        </p:txBody>
      </p:sp>
      <p:sp>
        <p:nvSpPr>
          <p:cNvPr id="10" name="TextBox 9"/>
          <p:cNvSpPr txBox="1"/>
          <p:nvPr/>
        </p:nvSpPr>
        <p:spPr>
          <a:xfrm>
            <a:off x="2819400" y="5832072"/>
            <a:ext cx="1794360" cy="304800"/>
          </a:xfrm>
          <a:prstGeom prst="rect">
            <a:avLst/>
          </a:prstGeom>
          <a:noFill/>
          <a:ln w="25400">
            <a:solidFill>
              <a:srgbClr val="FF0000"/>
            </a:solidFill>
          </a:ln>
        </p:spPr>
        <p:txBody>
          <a:bodyPr wrap="square" rtlCol="0">
            <a:spAutoFit/>
          </a:bodyPr>
          <a:lstStyle/>
          <a:p>
            <a:endParaRPr lang="en-US" kern="0" dirty="0" smtClean="0">
              <a:solidFill>
                <a:prstClr val="black"/>
              </a:solidFill>
            </a:endParaRPr>
          </a:p>
        </p:txBody>
      </p:sp>
      <p:sp>
        <p:nvSpPr>
          <p:cNvPr id="6" name="TextBox 5"/>
          <p:cNvSpPr txBox="1"/>
          <p:nvPr/>
        </p:nvSpPr>
        <p:spPr>
          <a:xfrm>
            <a:off x="6876256" y="4314797"/>
            <a:ext cx="1872208" cy="1938992"/>
          </a:xfrm>
          <a:prstGeom prst="rect">
            <a:avLst/>
          </a:prstGeom>
          <a:noFill/>
          <a:ln w="25400">
            <a:solidFill>
              <a:srgbClr val="FF0000"/>
            </a:solidFill>
          </a:ln>
        </p:spPr>
        <p:txBody>
          <a:bodyPr wrap="square" rtlCol="0">
            <a:spAutoFit/>
          </a:bodyPr>
          <a:lstStyle/>
          <a:p>
            <a:r>
              <a:rPr lang="en-GB" sz="2000" b="1" dirty="0" smtClean="0"/>
              <a:t>Report serious adverse events within 24 hours of becoming aware of the event</a:t>
            </a:r>
            <a:endParaRPr lang="en-GB" sz="2000" b="1" dirty="0"/>
          </a:p>
        </p:txBody>
      </p:sp>
    </p:spTree>
    <p:extLst>
      <p:ext uri="{BB962C8B-B14F-4D97-AF65-F5344CB8AC3E}">
        <p14:creationId xmlns:p14="http://schemas.microsoft.com/office/powerpoint/2010/main" val="19499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Study diary reminders</a:t>
            </a:r>
            <a:endParaRPr lang="en-US" dirty="0"/>
          </a:p>
        </p:txBody>
      </p:sp>
      <p:sp>
        <p:nvSpPr>
          <p:cNvPr id="4" name="Content Placeholder 3"/>
          <p:cNvSpPr txBox="1">
            <a:spLocks/>
          </p:cNvSpPr>
          <p:nvPr/>
        </p:nvSpPr>
        <p:spPr>
          <a:xfrm>
            <a:off x="457200" y="1395330"/>
            <a:ext cx="8229600" cy="52578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Week 1</a:t>
            </a:r>
          </a:p>
          <a:p>
            <a:pPr lvl="1"/>
            <a:r>
              <a:rPr lang="en-US" smtClean="0"/>
              <a:t>Check parent/guardian has completed:</a:t>
            </a:r>
          </a:p>
          <a:p>
            <a:pPr lvl="2"/>
            <a:r>
              <a:rPr lang="en-US" smtClean="0"/>
              <a:t>Day 4 and day 7 questionnaires</a:t>
            </a:r>
          </a:p>
          <a:p>
            <a:pPr lvl="2"/>
            <a:r>
              <a:rPr lang="en-US" smtClean="0"/>
              <a:t>Weekly questions </a:t>
            </a:r>
          </a:p>
          <a:p>
            <a:pPr lvl="2"/>
            <a:endParaRPr lang="en-US" smtClean="0"/>
          </a:p>
          <a:p>
            <a:r>
              <a:rPr lang="en-US" smtClean="0"/>
              <a:t>Week 2</a:t>
            </a:r>
          </a:p>
          <a:p>
            <a:pPr lvl="1"/>
            <a:r>
              <a:rPr lang="en-US" smtClean="0"/>
              <a:t>Check parent/guardian has completed:</a:t>
            </a:r>
          </a:p>
          <a:p>
            <a:pPr lvl="2"/>
            <a:r>
              <a:rPr lang="en-US" smtClean="0"/>
              <a:t>Day 14 questionnaire, weekly questions</a:t>
            </a:r>
          </a:p>
          <a:p>
            <a:pPr lvl="1"/>
            <a:r>
              <a:rPr lang="en-US" smtClean="0"/>
              <a:t>Remind parent/guardian to complete:</a:t>
            </a:r>
          </a:p>
          <a:p>
            <a:pPr lvl="2"/>
            <a:r>
              <a:rPr lang="en-US" smtClean="0"/>
              <a:t>Week 3 and week 4 diaries (including day 28 questionnaire)</a:t>
            </a:r>
            <a:endParaRPr lang="en-US" dirty="0" smtClean="0"/>
          </a:p>
        </p:txBody>
      </p:sp>
    </p:spTree>
    <p:extLst>
      <p:ext uri="{BB962C8B-B14F-4D97-AF65-F5344CB8AC3E}">
        <p14:creationId xmlns:p14="http://schemas.microsoft.com/office/powerpoint/2010/main" val="257620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8894"/>
            <a:ext cx="8229600" cy="1143000"/>
          </a:xfrm>
        </p:spPr>
        <p:txBody>
          <a:bodyPr/>
          <a:lstStyle/>
          <a:p>
            <a:r>
              <a:rPr lang="en-GB" dirty="0" smtClean="0"/>
              <a:t>Additional throat swabs (Q4)</a:t>
            </a:r>
            <a:endParaRPr lang="en-GB" dirty="0"/>
          </a:p>
        </p:txBody>
      </p:sp>
      <p:sp>
        <p:nvSpPr>
          <p:cNvPr id="5" name="TextBox 4"/>
          <p:cNvSpPr txBox="1"/>
          <p:nvPr/>
        </p:nvSpPr>
        <p:spPr>
          <a:xfrm>
            <a:off x="683568" y="6211096"/>
            <a:ext cx="7488832" cy="523220"/>
          </a:xfrm>
          <a:prstGeom prst="rect">
            <a:avLst/>
          </a:prstGeom>
          <a:noFill/>
        </p:spPr>
        <p:txBody>
          <a:bodyPr wrap="square" rtlCol="0">
            <a:spAutoFit/>
          </a:bodyPr>
          <a:lstStyle/>
          <a:p>
            <a:pPr algn="ctr"/>
            <a:r>
              <a:rPr lang="en-GB" sz="2800" dirty="0">
                <a:solidFill>
                  <a:prstClr val="black"/>
                </a:solidFill>
              </a:rPr>
              <a:t>Obtain written consent at 3 month appointment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016" y="1196752"/>
            <a:ext cx="4532523" cy="486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1135080" y="5085729"/>
            <a:ext cx="978408" cy="4320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101836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lloon Archie TC tiff"/>
          <p:cNvPicPr>
            <a:picLocks noChangeAspect="1" noChangeArrowheads="1"/>
          </p:cNvPicPr>
          <p:nvPr/>
        </p:nvPicPr>
        <p:blipFill>
          <a:blip r:embed="rId3" cstate="print"/>
          <a:srcRect r="17529"/>
          <a:stretch>
            <a:fillRect/>
          </a:stretch>
        </p:blipFill>
        <p:spPr bwMode="auto">
          <a:xfrm>
            <a:off x="1752640" y="3483104"/>
            <a:ext cx="2142490" cy="2712316"/>
          </a:xfrm>
          <a:prstGeom prst="rect">
            <a:avLst/>
          </a:prstGeom>
          <a:noFill/>
          <a:ln w="9525">
            <a:noFill/>
            <a:miter lim="800000"/>
            <a:headEnd/>
            <a:tailEnd/>
          </a:ln>
        </p:spPr>
      </p:pic>
      <p:sp>
        <p:nvSpPr>
          <p:cNvPr id="4" name="Oval Callout 3"/>
          <p:cNvSpPr/>
          <p:nvPr/>
        </p:nvSpPr>
        <p:spPr>
          <a:xfrm>
            <a:off x="2112680" y="818808"/>
            <a:ext cx="5400600" cy="280831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5400" b="1" dirty="0">
                <a:solidFill>
                  <a:sysClr val="windowText" lastClr="000000"/>
                </a:solidFill>
              </a:rPr>
              <a:t>Thank you for listening</a:t>
            </a:r>
          </a:p>
        </p:txBody>
      </p:sp>
    </p:spTree>
    <p:extLst>
      <p:ext uri="{BB962C8B-B14F-4D97-AF65-F5344CB8AC3E}">
        <p14:creationId xmlns:p14="http://schemas.microsoft.com/office/powerpoint/2010/main" val="554275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16" y="690992"/>
            <a:ext cx="4176464" cy="4176464"/>
          </a:xfrm>
          <a:prstGeom prst="rect">
            <a:avLst/>
          </a:prstGeom>
        </p:spPr>
      </p:pic>
      <p:sp>
        <p:nvSpPr>
          <p:cNvPr id="5" name="TextBox 4"/>
          <p:cNvSpPr txBox="1"/>
          <p:nvPr/>
        </p:nvSpPr>
        <p:spPr>
          <a:xfrm>
            <a:off x="2110008" y="5072600"/>
            <a:ext cx="4968552" cy="1261884"/>
          </a:xfrm>
          <a:prstGeom prst="rect">
            <a:avLst/>
          </a:prstGeom>
          <a:noFill/>
        </p:spPr>
        <p:txBody>
          <a:bodyPr wrap="square" rtlCol="0">
            <a:spAutoFit/>
          </a:bodyPr>
          <a:lstStyle/>
          <a:p>
            <a:pPr algn="ctr"/>
            <a:r>
              <a:rPr lang="en-GB" sz="2800" b="1" dirty="0">
                <a:solidFill>
                  <a:prstClr val="black"/>
                </a:solidFill>
              </a:rPr>
              <a:t>Dr Kay Wang</a:t>
            </a:r>
          </a:p>
          <a:p>
            <a:pPr algn="ctr"/>
            <a:r>
              <a:rPr lang="en-GB" sz="2400" b="1" dirty="0">
                <a:solidFill>
                  <a:prstClr val="black"/>
                </a:solidFill>
              </a:rPr>
              <a:t>ARCHIE Study Chief Investigator</a:t>
            </a:r>
          </a:p>
          <a:p>
            <a:pPr algn="ctr"/>
            <a:r>
              <a:rPr lang="en-GB" sz="2400" dirty="0">
                <a:solidFill>
                  <a:prstClr val="black"/>
                </a:solidFill>
              </a:rPr>
              <a:t>E-mail: kay.wang@phc.ox.ac.uk</a:t>
            </a:r>
          </a:p>
        </p:txBody>
      </p:sp>
    </p:spTree>
    <p:extLst>
      <p:ext uri="{BB962C8B-B14F-4D97-AF65-F5344CB8AC3E}">
        <p14:creationId xmlns:p14="http://schemas.microsoft.com/office/powerpoint/2010/main" val="246647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Follow-up assessments</a:t>
            </a:r>
            <a:endParaRPr lang="en-US" dirty="0"/>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Telephone follow-ups</a:t>
            </a:r>
          </a:p>
          <a:p>
            <a:pPr lvl="1"/>
            <a:r>
              <a:rPr lang="en-US" smtClean="0"/>
              <a:t>Week 1 (day 7 to 10)</a:t>
            </a:r>
          </a:p>
          <a:p>
            <a:pPr lvl="1"/>
            <a:r>
              <a:rPr lang="en-US" smtClean="0"/>
              <a:t>Week 2 (day 14 to 17)</a:t>
            </a:r>
          </a:p>
          <a:p>
            <a:pPr lvl="1"/>
            <a:endParaRPr lang="en-US" smtClean="0"/>
          </a:p>
          <a:p>
            <a:r>
              <a:rPr lang="en-US" smtClean="0"/>
              <a:t>Objectives</a:t>
            </a:r>
          </a:p>
          <a:p>
            <a:pPr lvl="1"/>
            <a:r>
              <a:rPr lang="en-US" smtClean="0"/>
              <a:t>Safety monitoring</a:t>
            </a:r>
          </a:p>
          <a:p>
            <a:pPr lvl="1"/>
            <a:r>
              <a:rPr lang="en-US" smtClean="0"/>
              <a:t>Reminders to complete and return diaries</a:t>
            </a:r>
          </a:p>
          <a:p>
            <a:pPr lvl="1"/>
            <a:r>
              <a:rPr lang="en-US" smtClean="0"/>
              <a:t>(Consent for additional throat swabs)</a:t>
            </a:r>
            <a:endParaRPr lang="en-US" dirty="0"/>
          </a:p>
        </p:txBody>
      </p:sp>
    </p:spTree>
    <p:extLst>
      <p:ext uri="{BB962C8B-B14F-4D97-AF65-F5344CB8AC3E}">
        <p14:creationId xmlns:p14="http://schemas.microsoft.com/office/powerpoint/2010/main" val="8597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Before you pick up the phone….</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04" y="2362200"/>
            <a:ext cx="906109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38100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….check if </a:t>
            </a:r>
            <a:r>
              <a:rPr lang="en-US" sz="4400" noProof="0" dirty="0" smtClean="0">
                <a:latin typeface="+mj-lt"/>
                <a:ea typeface="+mj-ea"/>
                <a:cs typeface="+mj-cs"/>
              </a:rPr>
              <a:t>parent gave consent for </a:t>
            </a:r>
            <a:r>
              <a:rPr lang="en-US" sz="4400" dirty="0" smtClean="0">
                <a:latin typeface="+mj-lt"/>
                <a:ea typeface="+mj-ea"/>
                <a:cs typeface="+mj-cs"/>
              </a:rPr>
              <a:t>additional throat swabs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5908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 forms</a:t>
            </a:r>
            <a:endParaRPr lang="en-GB" dirty="0"/>
          </a:p>
        </p:txBody>
      </p:sp>
      <p:pic>
        <p:nvPicPr>
          <p:cNvPr id="8" name="Picture 7" descr="Website screenshot 29 July 2014.PNG"/>
          <p:cNvPicPr>
            <a:picLocks noChangeAspect="1"/>
          </p:cNvPicPr>
          <p:nvPr/>
        </p:nvPicPr>
        <p:blipFill>
          <a:blip r:embed="rId3"/>
          <a:stretch>
            <a:fillRect/>
          </a:stretch>
        </p:blipFill>
        <p:spPr>
          <a:xfrm>
            <a:off x="2708760" y="1600200"/>
            <a:ext cx="3810000" cy="4688385"/>
          </a:xfrm>
          <a:prstGeom prst="rect">
            <a:avLst/>
          </a:prstGeom>
          <a:noFill/>
        </p:spPr>
      </p:pic>
      <p:sp>
        <p:nvSpPr>
          <p:cNvPr id="9" name="Right Arrow 8"/>
          <p:cNvSpPr/>
          <p:nvPr/>
        </p:nvSpPr>
        <p:spPr>
          <a:xfrm>
            <a:off x="1758340" y="4996479"/>
            <a:ext cx="978408" cy="432048"/>
          </a:xfrm>
          <a:prstGeom prst="rightArrow">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 name="TextBox 9"/>
          <p:cNvSpPr txBox="1"/>
          <p:nvPr/>
        </p:nvSpPr>
        <p:spPr>
          <a:xfrm>
            <a:off x="2819400" y="5029200"/>
            <a:ext cx="2514600" cy="304800"/>
          </a:xfrm>
          <a:prstGeom prst="rect">
            <a:avLst/>
          </a:prstGeom>
          <a:noFill/>
          <a:ln w="25400">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80454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6632"/>
            <a:ext cx="4351057" cy="655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42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duling week 1 follow up"/>
          <p:cNvPicPr/>
          <p:nvPr/>
        </p:nvPicPr>
        <p:blipFill>
          <a:blip r:embed="rId3">
            <a:extLst>
              <a:ext uri="{28A0092B-C50C-407E-A947-70E740481C1C}">
                <a14:useLocalDpi xmlns:a14="http://schemas.microsoft.com/office/drawing/2010/main" val="0"/>
              </a:ext>
            </a:extLst>
          </a:blip>
          <a:srcRect l="9000" t="10799" r="33746" b="53993"/>
          <a:stretch>
            <a:fillRect/>
          </a:stretch>
        </p:blipFill>
        <p:spPr bwMode="auto">
          <a:xfrm>
            <a:off x="107504" y="980728"/>
            <a:ext cx="9036496" cy="3991057"/>
          </a:xfrm>
          <a:prstGeom prst="rect">
            <a:avLst/>
          </a:prstGeom>
          <a:noFill/>
          <a:ln>
            <a:noFill/>
          </a:ln>
          <a:effectLst/>
        </p:spPr>
      </p:pic>
      <p:sp>
        <p:nvSpPr>
          <p:cNvPr id="3" name="Up Arrow 2"/>
          <p:cNvSpPr/>
          <p:nvPr/>
        </p:nvSpPr>
        <p:spPr>
          <a:xfrm flipV="1">
            <a:off x="574540" y="2286000"/>
            <a:ext cx="304800" cy="559058"/>
          </a:xfrm>
          <a:prstGeom prst="upArrow">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4" name="Group 3"/>
          <p:cNvGrpSpPr/>
          <p:nvPr/>
        </p:nvGrpSpPr>
        <p:grpSpPr>
          <a:xfrm>
            <a:off x="2626199" y="2286000"/>
            <a:ext cx="721030" cy="559058"/>
            <a:chOff x="2860370" y="2286000"/>
            <a:chExt cx="721030" cy="559058"/>
          </a:xfrm>
        </p:grpSpPr>
        <p:sp>
          <p:nvSpPr>
            <p:cNvPr id="5" name="Up Arrow 4"/>
            <p:cNvSpPr/>
            <p:nvPr/>
          </p:nvSpPr>
          <p:spPr>
            <a:xfrm flipV="1">
              <a:off x="2860370" y="2286000"/>
              <a:ext cx="304800" cy="559058"/>
            </a:xfrm>
            <a:prstGeom prst="upArrow">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 name="Up Arrow 5"/>
            <p:cNvSpPr/>
            <p:nvPr/>
          </p:nvSpPr>
          <p:spPr>
            <a:xfrm flipV="1">
              <a:off x="3276600" y="2286000"/>
              <a:ext cx="304800" cy="559058"/>
            </a:xfrm>
            <a:prstGeom prst="upArrow">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004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9478"/>
            <a:ext cx="8229600" cy="1143000"/>
          </a:xfrm>
        </p:spPr>
        <p:txBody>
          <a:bodyPr>
            <a:normAutofit/>
          </a:bodyPr>
          <a:lstStyle/>
          <a:p>
            <a:r>
              <a:rPr lang="en-GB" dirty="0" smtClean="0"/>
              <a:t>Follow-up (Q1-3)</a:t>
            </a:r>
            <a:endParaRPr lang="en-GB" dirty="0"/>
          </a:p>
        </p:txBody>
      </p:sp>
      <p:pic>
        <p:nvPicPr>
          <p:cNvPr id="6" name="Picture 2" descr="Week 1"/>
          <p:cNvPicPr>
            <a:picLocks noChangeAspect="1" noChangeArrowheads="1"/>
          </p:cNvPicPr>
          <p:nvPr/>
        </p:nvPicPr>
        <p:blipFill>
          <a:blip r:embed="rId3">
            <a:extLst>
              <a:ext uri="{28A0092B-C50C-407E-A947-70E740481C1C}">
                <a14:useLocalDpi xmlns:a14="http://schemas.microsoft.com/office/drawing/2010/main" val="0"/>
              </a:ext>
            </a:extLst>
          </a:blip>
          <a:srcRect l="21170" t="17780" r="31754" b="12700"/>
          <a:stretch>
            <a:fillRect/>
          </a:stretch>
        </p:blipFill>
        <p:spPr bwMode="auto">
          <a:xfrm>
            <a:off x="1881162" y="988188"/>
            <a:ext cx="6120680" cy="5650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7366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Which side-effects do I report?</a:t>
            </a:r>
            <a:endParaRPr lang="en-US" dirty="0"/>
          </a:p>
        </p:txBody>
      </p:sp>
      <p:sp>
        <p:nvSpPr>
          <p:cNvPr id="4" name="Content Placeholder 3"/>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Common known side-effects</a:t>
            </a:r>
          </a:p>
          <a:p>
            <a:pPr lvl="1"/>
            <a:r>
              <a:rPr lang="en-US" dirty="0" err="1" smtClean="0"/>
              <a:t>Diarrhoea</a:t>
            </a:r>
            <a:r>
              <a:rPr lang="en-US" dirty="0" smtClean="0"/>
              <a:t>, nausea, vomiting and thrush</a:t>
            </a:r>
          </a:p>
          <a:p>
            <a:pPr lvl="1"/>
            <a:r>
              <a:rPr lang="en-US" dirty="0" smtClean="0"/>
              <a:t>Only report if:</a:t>
            </a:r>
          </a:p>
          <a:p>
            <a:pPr lvl="2"/>
            <a:r>
              <a:rPr lang="en-US" dirty="0" smtClean="0"/>
              <a:t>Clinically severe (based on clinician’s </a:t>
            </a:r>
            <a:r>
              <a:rPr lang="en-US" dirty="0" err="1" smtClean="0"/>
              <a:t>judgement</a:t>
            </a:r>
            <a:r>
              <a:rPr lang="en-US" dirty="0" smtClean="0"/>
              <a:t>)</a:t>
            </a:r>
          </a:p>
          <a:p>
            <a:pPr lvl="2"/>
            <a:r>
              <a:rPr lang="en-US" dirty="0" smtClean="0"/>
              <a:t>Result in a serious adverse event</a:t>
            </a:r>
          </a:p>
          <a:p>
            <a:pPr lvl="2">
              <a:buFont typeface="Arial" panose="020B0604020202020204" pitchFamily="34" charset="0"/>
              <a:buNone/>
            </a:pPr>
            <a:endParaRPr lang="en-US" dirty="0" smtClean="0"/>
          </a:p>
          <a:p>
            <a:r>
              <a:rPr lang="en-US" dirty="0" smtClean="0"/>
              <a:t>Other side-effects</a:t>
            </a:r>
          </a:p>
          <a:p>
            <a:pPr lvl="1"/>
            <a:r>
              <a:rPr lang="en-US" dirty="0" smtClean="0"/>
              <a:t>Always report</a:t>
            </a:r>
          </a:p>
          <a:p>
            <a:endParaRPr lang="en-US" dirty="0"/>
          </a:p>
        </p:txBody>
      </p:sp>
    </p:spTree>
    <p:extLst>
      <p:ext uri="{BB962C8B-B14F-4D97-AF65-F5344CB8AC3E}">
        <p14:creationId xmlns:p14="http://schemas.microsoft.com/office/powerpoint/2010/main" val="253836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1057</Words>
  <Application>Microsoft Office PowerPoint</Application>
  <PresentationFormat>On-screen Show (4:3)</PresentationFormat>
  <Paragraphs>88</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11_Office Theme</vt:lpstr>
      <vt:lpstr>1_Office Theme</vt:lpstr>
      <vt:lpstr>The early use of Antibiotics in at Risk CHildren with InfluEnza</vt:lpstr>
      <vt:lpstr>PowerPoint Presentation</vt:lpstr>
      <vt:lpstr>PowerPoint Presentation</vt:lpstr>
      <vt:lpstr>PowerPoint Presentation</vt:lpstr>
      <vt:lpstr>Follow-up forms</vt:lpstr>
      <vt:lpstr>PowerPoint Presentation</vt:lpstr>
      <vt:lpstr>PowerPoint Presentation</vt:lpstr>
      <vt:lpstr>Follow-up (Q1-3)</vt:lpstr>
      <vt:lpstr>PowerPoint Presentation</vt:lpstr>
      <vt:lpstr>PowerPoint Presentation</vt:lpstr>
      <vt:lpstr>Follow-up forms</vt:lpstr>
      <vt:lpstr>PowerPoint Presentation</vt:lpstr>
      <vt:lpstr>Serious adverse event reporting</vt:lpstr>
      <vt:lpstr>PowerPoint Presentation</vt:lpstr>
      <vt:lpstr>Additional throat swabs (Q4)</vt:lpstr>
      <vt:lpstr>PowerPoint Presentation</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kywang</dc:creator>
  <cp:lastModifiedBy>kywang</cp:lastModifiedBy>
  <cp:revision>9</cp:revision>
  <dcterms:created xsi:type="dcterms:W3CDTF">2014-07-29T13:12:50Z</dcterms:created>
  <dcterms:modified xsi:type="dcterms:W3CDTF">2014-08-13T09:16:15Z</dcterms:modified>
</cp:coreProperties>
</file>