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2"/>
  </p:notesMasterIdLst>
  <p:sldIdLst>
    <p:sldId id="264" r:id="rId5"/>
    <p:sldId id="270" r:id="rId6"/>
    <p:sldId id="266" r:id="rId7"/>
    <p:sldId id="267" r:id="rId8"/>
    <p:sldId id="288" r:id="rId9"/>
    <p:sldId id="258" r:id="rId10"/>
    <p:sldId id="289" r:id="rId11"/>
    <p:sldId id="281" r:id="rId12"/>
    <p:sldId id="272" r:id="rId13"/>
    <p:sldId id="273" r:id="rId14"/>
    <p:sldId id="274" r:id="rId15"/>
    <p:sldId id="275" r:id="rId16"/>
    <p:sldId id="282" r:id="rId17"/>
    <p:sldId id="283" r:id="rId18"/>
    <p:sldId id="290" r:id="rId19"/>
    <p:sldId id="261" r:id="rId20"/>
    <p:sldId id="291" r:id="rId21"/>
    <p:sldId id="276" r:id="rId22"/>
    <p:sldId id="277" r:id="rId23"/>
    <p:sldId id="263" r:id="rId24"/>
    <p:sldId id="278" r:id="rId25"/>
    <p:sldId id="286" r:id="rId26"/>
    <p:sldId id="292" r:id="rId27"/>
    <p:sldId id="287" r:id="rId28"/>
    <p:sldId id="280" r:id="rId29"/>
    <p:sldId id="262" r:id="rId30"/>
    <p:sldId id="26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73724" autoAdjust="0"/>
  </p:normalViewPr>
  <p:slideViewPr>
    <p:cSldViewPr>
      <p:cViewPr varScale="1">
        <p:scale>
          <a:sx n="72" d="100"/>
          <a:sy n="72" d="100"/>
        </p:scale>
        <p:origin x="-1632" y="-10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0430CC-2800-4CE7-BD3D-BC78960A693F}" type="datetimeFigureOut">
              <a:rPr lang="en-GB" smtClean="0"/>
              <a:t>02/09/2014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1A523-2222-48E2-A56A-5110568A319E}" type="slidenum">
              <a:rPr lang="en-GB" smtClean="0"/>
              <a:t>‹#›</a:t>
            </a:fld>
            <a:endParaRPr lang="en-GB"/>
          </a:p>
        </p:txBody>
      </p:sp>
    </p:spTree>
    <p:extLst>
      <p:ext uri="{BB962C8B-B14F-4D97-AF65-F5344CB8AC3E}">
        <p14:creationId xmlns:p14="http://schemas.microsoft.com/office/powerpoint/2010/main" val="346843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3A699-83EB-40C1-A2C4-10492A90F5AE}" type="slidenum">
              <a:rPr lang="en-GB" smtClean="0">
                <a:solidFill>
                  <a:prstClr val="black"/>
                </a:solidFill>
              </a:rPr>
              <a:pPr/>
              <a:t>1</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a:t>
            </a:r>
            <a:r>
              <a:rPr lang="en-GB" baseline="0" dirty="0" smtClean="0"/>
              <a:t> then </a:t>
            </a:r>
            <a:r>
              <a:rPr lang="en-GB" dirty="0" smtClean="0"/>
              <a:t>ask you whether any</a:t>
            </a:r>
            <a:r>
              <a:rPr lang="en-GB" baseline="0" dirty="0" smtClean="0"/>
              <a:t> new symptoms were reported at the time of re-consultation and, if so, which.</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10</a:t>
            </a:fld>
            <a:endParaRPr lang="en-GB"/>
          </a:p>
        </p:txBody>
      </p:sp>
    </p:spTree>
    <p:extLst>
      <p:ext uri="{BB962C8B-B14F-4D97-AF65-F5344CB8AC3E}">
        <p14:creationId xmlns:p14="http://schemas.microsoft.com/office/powerpoint/2010/main" val="226177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also</a:t>
            </a:r>
            <a:r>
              <a:rPr lang="en-GB" baseline="0" dirty="0" smtClean="0"/>
              <a:t> ask you if any new diagnoses were recorded and, if so, which.</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11</a:t>
            </a:fld>
            <a:endParaRPr lang="en-GB"/>
          </a:p>
        </p:txBody>
      </p:sp>
    </p:spTree>
    <p:extLst>
      <p:ext uri="{BB962C8B-B14F-4D97-AF65-F5344CB8AC3E}">
        <p14:creationId xmlns:p14="http://schemas.microsoft.com/office/powerpoint/2010/main" val="2889033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help us understand</a:t>
            </a:r>
            <a:r>
              <a:rPr lang="en-GB" baseline="0" dirty="0" smtClean="0"/>
              <a:t> more about the burden associated with re-consultations, we will ask you to provide further details of any interventions which occurred as a result of each re-consultation episode.  These will include medications, investigations and referrals for acute hospital admission.</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12</a:t>
            </a:fld>
            <a:endParaRPr lang="en-GB"/>
          </a:p>
        </p:txBody>
      </p:sp>
    </p:spTree>
    <p:extLst>
      <p:ext uri="{BB962C8B-B14F-4D97-AF65-F5344CB8AC3E}">
        <p14:creationId xmlns:p14="http://schemas.microsoft.com/office/powerpoint/2010/main" val="3864963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terms of medications, we will firstly ask you if the child received any antibiotics and, if so, which.  We will also ask you to provide details of any other medications which the child received.  If the child received more than one antibiotic prescription during the same re-consultation episode, please record additional antibiotics in the space provided for ‘other treatments’.</a:t>
            </a:r>
          </a:p>
        </p:txBody>
      </p:sp>
      <p:sp>
        <p:nvSpPr>
          <p:cNvPr id="4" name="Slide Number Placeholder 3"/>
          <p:cNvSpPr>
            <a:spLocks noGrp="1"/>
          </p:cNvSpPr>
          <p:nvPr>
            <p:ph type="sldNum" sz="quarter" idx="10"/>
          </p:nvPr>
        </p:nvSpPr>
        <p:spPr/>
        <p:txBody>
          <a:bodyPr/>
          <a:lstStyle/>
          <a:p>
            <a:fld id="{85B1A523-2222-48E2-A56A-5110568A319E}" type="slidenum">
              <a:rPr lang="en-GB" smtClean="0"/>
              <a:t>13</a:t>
            </a:fld>
            <a:endParaRPr lang="en-GB"/>
          </a:p>
        </p:txBody>
      </p:sp>
    </p:spTree>
    <p:extLst>
      <p:ext uri="{BB962C8B-B14F-4D97-AF65-F5344CB8AC3E}">
        <p14:creationId xmlns:p14="http://schemas.microsoft.com/office/powerpoint/2010/main" val="397152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also ask you to</a:t>
            </a:r>
            <a:r>
              <a:rPr lang="en-GB" baseline="0" dirty="0" smtClean="0"/>
              <a:t> tell us whether the child had a chest X ray or any other investigations, or if they were referred for acute hospital admission as a result of their re-consultation episode.</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14</a:t>
            </a:fld>
            <a:endParaRPr lang="en-GB"/>
          </a:p>
        </p:txBody>
      </p:sp>
    </p:spTree>
    <p:extLst>
      <p:ext uri="{BB962C8B-B14F-4D97-AF65-F5344CB8AC3E}">
        <p14:creationId xmlns:p14="http://schemas.microsoft.com/office/powerpoint/2010/main" val="1287396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provide templates for you to record up to 4 re-consultation episodes.  Please use the additional information CRF to record any further re-consultations.</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15</a:t>
            </a:fld>
            <a:endParaRPr lang="en-GB"/>
          </a:p>
        </p:txBody>
      </p:sp>
    </p:spTree>
    <p:extLst>
      <p:ext uri="{BB962C8B-B14F-4D97-AF65-F5344CB8AC3E}">
        <p14:creationId xmlns:p14="http://schemas.microsoft.com/office/powerpoint/2010/main" val="896995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 two</a:t>
            </a:r>
            <a:r>
              <a:rPr lang="en-GB" baseline="0" dirty="0" smtClean="0"/>
              <a:t> CRFs are about hospital admissions and deaths.  </a:t>
            </a:r>
          </a:p>
          <a:p>
            <a:endParaRPr lang="en-GB" baseline="0" dirty="0" smtClean="0"/>
          </a:p>
          <a:p>
            <a:r>
              <a:rPr lang="en-GB" baseline="0" dirty="0" smtClean="0"/>
              <a:t>We define hospital admission as any acute admission for one or more nights from day 1 to day 28 of the study.  If the date of admission was on or before day 28, please enter the hospital admission episode on the form, even if the date of discharge was after day 28.</a:t>
            </a:r>
          </a:p>
          <a:p>
            <a:endParaRPr lang="en-GB" baseline="0" dirty="0" smtClean="0"/>
          </a:p>
          <a:p>
            <a:r>
              <a:rPr lang="en-GB" baseline="0" dirty="0" smtClean="0"/>
              <a:t>As you will be aware, hospital admissions and deaths are by definition serious adverse events.  So if you come across any which have not already been reported, please report them within 24 hours of becoming aware of the event. </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16</a:t>
            </a:fld>
            <a:endParaRPr lang="en-GB"/>
          </a:p>
        </p:txBody>
      </p:sp>
    </p:spTree>
    <p:extLst>
      <p:ext uri="{BB962C8B-B14F-4D97-AF65-F5344CB8AC3E}">
        <p14:creationId xmlns:p14="http://schemas.microsoft.com/office/powerpoint/2010/main" val="2192065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ask you to</a:t>
            </a:r>
            <a:r>
              <a:rPr lang="en-GB" baseline="0" dirty="0" smtClean="0"/>
              <a:t> enter</a:t>
            </a:r>
            <a:r>
              <a:rPr lang="en-GB" dirty="0" smtClean="0"/>
              <a:t> admission and discharge dates</a:t>
            </a:r>
            <a:r>
              <a:rPr lang="en-GB" baseline="0" dirty="0" smtClean="0"/>
              <a:t> for any hospital admissions you report.</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17</a:t>
            </a:fld>
            <a:endParaRPr lang="en-GB"/>
          </a:p>
        </p:txBody>
      </p:sp>
    </p:spTree>
    <p:extLst>
      <p:ext uri="{BB962C8B-B14F-4D97-AF65-F5344CB8AC3E}">
        <p14:creationId xmlns:p14="http://schemas.microsoft.com/office/powerpoint/2010/main" val="3996113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Again,</a:t>
            </a:r>
            <a:r>
              <a:rPr lang="en-GB" baseline="0" dirty="0" smtClean="0"/>
              <a:t>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to help us understand more about the burden associated with hospital admissions, we will ask you for further details about any antibiotics or other treatments prescribed during each admission.</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18</a:t>
            </a:fld>
            <a:endParaRPr lang="en-GB"/>
          </a:p>
        </p:txBody>
      </p:sp>
    </p:spTree>
    <p:extLst>
      <p:ext uri="{BB962C8B-B14F-4D97-AF65-F5344CB8AC3E}">
        <p14:creationId xmlns:p14="http://schemas.microsoft.com/office/powerpoint/2010/main" val="3893033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Next,</a:t>
            </a:r>
            <a:r>
              <a:rPr lang="en-GB" baseline="0" dirty="0" smtClean="0"/>
              <a:t> w</a:t>
            </a:r>
            <a:r>
              <a:rPr lang="en-GB" dirty="0" smtClean="0"/>
              <a:t>e will ask you about any investigations which took place during the hospital admission</a:t>
            </a:r>
            <a:r>
              <a:rPr lang="en-GB" baseline="0" dirty="0" smtClean="0"/>
              <a:t> and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any Intensive Care Unit admissions together with admission and discharge dates.</a:t>
            </a:r>
          </a:p>
          <a:p>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19</a:t>
            </a:fld>
            <a:endParaRPr lang="en-GB"/>
          </a:p>
        </p:txBody>
      </p:sp>
    </p:spTree>
    <p:extLst>
      <p:ext uri="{BB962C8B-B14F-4D97-AF65-F5344CB8AC3E}">
        <p14:creationId xmlns:p14="http://schemas.microsoft.com/office/powerpoint/2010/main" val="346185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In this presentation, I will explain how to do the medical notes reviews for children you recruit into the ARCHIE study.  It is very important that a notes review is completed for every child who enters our study because this is how we will gather data for our primary outcome.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Our primary outcome for this study is re-consultation due to clinical deterioration within 28 days of study entry.  Therefore, to ensure that all relevant data are available, the study team will ask you to conduct the child’s medical notes review around 3 months after they entered the study.</a:t>
            </a:r>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851713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last CRF</a:t>
            </a:r>
            <a:r>
              <a:rPr lang="en-GB" baseline="0" dirty="0" smtClean="0"/>
              <a:t> which will apply to all children is the CRF on medical history, which will cover the areas listed here</a:t>
            </a:r>
            <a:r>
              <a:rPr lang="en-GB" baseline="0" smtClean="0"/>
              <a:t>. </a:t>
            </a:r>
            <a:endParaRPr lang="en-GB" baseline="0" dirty="0" smtClean="0"/>
          </a:p>
        </p:txBody>
      </p:sp>
      <p:sp>
        <p:nvSpPr>
          <p:cNvPr id="4" name="Slide Number Placeholder 3"/>
          <p:cNvSpPr>
            <a:spLocks noGrp="1"/>
          </p:cNvSpPr>
          <p:nvPr>
            <p:ph type="sldNum" sz="quarter" idx="10"/>
          </p:nvPr>
        </p:nvSpPr>
        <p:spPr/>
        <p:txBody>
          <a:bodyPr/>
          <a:lstStyle/>
          <a:p>
            <a:fld id="{85B1A523-2222-48E2-A56A-5110568A319E}" type="slidenum">
              <a:rPr lang="en-GB" smtClean="0"/>
              <a:t>20</a:t>
            </a:fld>
            <a:endParaRPr lang="en-GB"/>
          </a:p>
        </p:txBody>
      </p:sp>
    </p:spTree>
    <p:extLst>
      <p:ext uri="{BB962C8B-B14F-4D97-AF65-F5344CB8AC3E}">
        <p14:creationId xmlns:p14="http://schemas.microsoft.com/office/powerpoint/2010/main" val="1805234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Firstly,</a:t>
            </a:r>
            <a:r>
              <a:rPr lang="en-GB" baseline="0" dirty="0" smtClean="0"/>
              <a:t> we will need you to indicate which ‘at risk’ medical problem or problems apply to the child.  </a:t>
            </a:r>
            <a:r>
              <a:rPr lang="en-GB" baseline="0" dirty="0" smtClean="0"/>
              <a:t>We provide a fairly comprehensive list of these, not all of which are displayed on this slide.  However, if the child has a </a:t>
            </a:r>
            <a:r>
              <a:rPr lang="en-GB" baseline="0" dirty="0" smtClean="0"/>
              <a:t>medical problem which is not listed in the options </a:t>
            </a:r>
            <a:r>
              <a:rPr lang="en-GB" baseline="0" dirty="0" smtClean="0"/>
              <a:t>we provide, </a:t>
            </a:r>
            <a:r>
              <a:rPr lang="en-GB" baseline="0" dirty="0" smtClean="0"/>
              <a:t>you will need to select ‘other’ and enter the problem in the space provided.</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21</a:t>
            </a:fld>
            <a:endParaRPr lang="en-GB"/>
          </a:p>
        </p:txBody>
      </p:sp>
    </p:spTree>
    <p:extLst>
      <p:ext uri="{BB962C8B-B14F-4D97-AF65-F5344CB8AC3E}">
        <p14:creationId xmlns:p14="http://schemas.microsoft.com/office/powerpoint/2010/main" val="933284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we will ask you</a:t>
            </a:r>
            <a:r>
              <a:rPr lang="en-GB" baseline="0" dirty="0" smtClean="0"/>
              <a:t> for details of which medications the child was taking regularly at the time they entered the study.  To add additional medications, click on the ‘Add button’, which will create a new row for you in the table.</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22</a:t>
            </a:fld>
            <a:endParaRPr lang="en-GB"/>
          </a:p>
        </p:txBody>
      </p:sp>
    </p:spTree>
    <p:extLst>
      <p:ext uri="{BB962C8B-B14F-4D97-AF65-F5344CB8AC3E}">
        <p14:creationId xmlns:p14="http://schemas.microsoft.com/office/powerpoint/2010/main" val="3560200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will need you to provide us with details of whether or not children had received the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Hib</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pneumococcal and influenza vaccinations at the time of study entry</a:t>
            </a:r>
            <a:r>
              <a:rPr kumimoji="0" lang="en-GB" sz="1200" b="0" i="0" u="none" strike="noStrike" kern="1200" cap="none" spc="0" normalizeH="0" baseline="0" noProof="0" smtClean="0">
                <a:ln>
                  <a:noFill/>
                </a:ln>
                <a:solidFill>
                  <a:prstClr val="black"/>
                </a:solidFill>
                <a:effectLst/>
                <a:uLnTx/>
                <a:uFillTx/>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23</a:t>
            </a:fld>
            <a:endParaRPr lang="en-GB"/>
          </a:p>
        </p:txBody>
      </p:sp>
    </p:spTree>
    <p:extLst>
      <p:ext uri="{BB962C8B-B14F-4D97-AF65-F5344CB8AC3E}">
        <p14:creationId xmlns:p14="http://schemas.microsoft.com/office/powerpoint/2010/main" val="2086288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will also ask you to provide any details of acute consultations during the 12 month period before study entry because there is some evidence that more frequent consulters are also more likely to re-consult. Again, we are only looking for unplanned or unscheduled visits.  You only need to give a brief reason for the consultation – for example, it may be sufficient to just enter the Read code for a GP surgery consultation.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GB" sz="1200" b="0" i="0" u="none" strike="noStrike" kern="1200" cap="none" spc="0" normalizeH="0" baseline="0" noProof="0" dirty="0" smtClean="0">
                <a:ln>
                  <a:noFill/>
                </a:ln>
                <a:solidFill>
                  <a:prstClr val="black"/>
                </a:solidFill>
                <a:effectLst/>
                <a:uLnTx/>
                <a:uFillTx/>
                <a:latin typeface="+mn-lt"/>
                <a:ea typeface="+mn-ea"/>
                <a:cs typeface="+mn-cs"/>
              </a:rPr>
              <a:t>To add new rows for more acute consultations, click on the ‘Add button’.</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24</a:t>
            </a:fld>
            <a:endParaRPr lang="en-GB"/>
          </a:p>
        </p:txBody>
      </p:sp>
    </p:spTree>
    <p:extLst>
      <p:ext uri="{BB962C8B-B14F-4D97-AF65-F5344CB8AC3E}">
        <p14:creationId xmlns:p14="http://schemas.microsoft.com/office/powerpoint/2010/main" val="326494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To help us interpret our throat swab results on antimicrobial sensitivity, we will need you to provide details of antibiotics given during the 3-month period before study entry.</a:t>
            </a:r>
            <a:endParaRPr lang="en-GB" dirty="0" smtClean="0"/>
          </a:p>
          <a:p>
            <a:endParaRPr lang="en-GB" dirty="0" smtClean="0"/>
          </a:p>
          <a:p>
            <a:r>
              <a:rPr lang="en-GB" dirty="0" smtClean="0"/>
              <a:t>We will ask you to enter details of the antibiotics prescribed</a:t>
            </a:r>
            <a:r>
              <a:rPr lang="en-GB" baseline="0" dirty="0" smtClean="0"/>
              <a:t>, firstly according to the class of antibiotic, and then by selecting or providing the generic name, date prescribed, dose, and duration. </a:t>
            </a:r>
          </a:p>
          <a:p>
            <a:endParaRPr lang="en-GB" baseline="0" dirty="0" smtClean="0"/>
          </a:p>
        </p:txBody>
      </p:sp>
      <p:sp>
        <p:nvSpPr>
          <p:cNvPr id="4" name="Slide Number Placeholder 3"/>
          <p:cNvSpPr>
            <a:spLocks noGrp="1"/>
          </p:cNvSpPr>
          <p:nvPr>
            <p:ph type="sldNum" sz="quarter" idx="10"/>
          </p:nvPr>
        </p:nvSpPr>
        <p:spPr/>
        <p:txBody>
          <a:bodyPr/>
          <a:lstStyle/>
          <a:p>
            <a:fld id="{85B1A523-2222-48E2-A56A-5110568A319E}" type="slidenum">
              <a:rPr lang="en-GB" smtClean="0"/>
              <a:t>25</a:t>
            </a:fld>
            <a:endParaRPr lang="en-GB"/>
          </a:p>
        </p:txBody>
      </p:sp>
    </p:spTree>
    <p:extLst>
      <p:ext uri="{BB962C8B-B14F-4D97-AF65-F5344CB8AC3E}">
        <p14:creationId xmlns:p14="http://schemas.microsoft.com/office/powerpoint/2010/main" val="705764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additional throat swabs are obtained from the child, we will also need you to provide details of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antibiotics prescribed up to 12 months after study entry by completing the additional notes review CRF.  </a:t>
            </a:r>
            <a:r>
              <a:rPr lang="en-GB" baseline="0" dirty="0" smtClean="0"/>
              <a:t>The study team will remind you when this additional notes review is due.</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26</a:t>
            </a:fld>
            <a:endParaRPr lang="en-GB"/>
          </a:p>
        </p:txBody>
      </p:sp>
    </p:spTree>
    <p:extLst>
      <p:ext uri="{BB962C8B-B14F-4D97-AF65-F5344CB8AC3E}">
        <p14:creationId xmlns:p14="http://schemas.microsoft.com/office/powerpoint/2010/main" val="3939069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So that covers how to complete the medical notes review for our study.  Thank you for listening and please get in touch with the study team if you have any questions.</a:t>
            </a:r>
          </a:p>
        </p:txBody>
      </p:sp>
      <p:sp>
        <p:nvSpPr>
          <p:cNvPr id="4" name="Slide Number Placeholder 3"/>
          <p:cNvSpPr>
            <a:spLocks noGrp="1"/>
          </p:cNvSpPr>
          <p:nvPr>
            <p:ph type="sldNum" sz="quarter" idx="10"/>
          </p:nvPr>
        </p:nvSpPr>
        <p:spPr/>
        <p:txBody>
          <a:bodyPr/>
          <a:lstStyle/>
          <a:p>
            <a:fld id="{3F63A699-83EB-40C1-A2C4-10492A90F5AE}" type="slidenum">
              <a:rPr lang="en-GB" smtClean="0">
                <a:solidFill>
                  <a:prstClr val="black"/>
                </a:solidFill>
              </a:rPr>
              <a:pPr/>
              <a:t>27</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access our online notes</a:t>
            </a:r>
            <a:r>
              <a:rPr lang="en-GB" baseline="0" dirty="0" smtClean="0"/>
              <a:t> review forms, you will need to go to our website and click on the follow-up data collection link.</a:t>
            </a:r>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11270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will take you through to the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OpenClinica</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screen, where you will need to find the child’s ‘ARCHIE ID’ in the ‘Study Subject ID’ column and then click on their notes review icon.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56587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will take you through to this screen, which displays our notes review case report forms (CRFs).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first 5 CRFs on baseline information, re-consultations, hospital admissions, death, and medical history, will need to be completed for all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There is also a CRF called ‘additional information’ which you may or may not need.  The purpose of this CRF is to provide you with space to enter extra information if you were unable to fit everything into the other CRFs.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Finally, there is an ‘additional notes review’ CRF, which you will only need to fill in if your participant had follow-up throat swabs after study entry.</a:t>
            </a:r>
          </a:p>
          <a:p>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5</a:t>
            </a:fld>
            <a:endParaRPr lang="en-GB"/>
          </a:p>
        </p:txBody>
      </p:sp>
    </p:spTree>
    <p:extLst>
      <p:ext uri="{BB962C8B-B14F-4D97-AF65-F5344CB8AC3E}">
        <p14:creationId xmlns:p14="http://schemas.microsoft.com/office/powerpoint/2010/main" val="134844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open each CRF</a:t>
            </a:r>
            <a:r>
              <a:rPr lang="en-GB" baseline="0" dirty="0" smtClean="0"/>
              <a:t>, the first thing you will see is a table which summarises which parts of the child’s medical record you will need to look at to complete each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section of the notes review.</a:t>
            </a:r>
            <a:endParaRPr lang="en-GB" baseline="0" dirty="0" smtClean="0"/>
          </a:p>
          <a:p>
            <a:endParaRPr lang="en-GB" baseline="0" dirty="0" smtClean="0"/>
          </a:p>
          <a:p>
            <a:r>
              <a:rPr lang="en-GB" baseline="0" dirty="0" smtClean="0"/>
              <a:t>However, the baseline information CRF is very straightforward and only asks you to complete 3 items of information: </a:t>
            </a:r>
          </a:p>
          <a:p>
            <a:pPr marL="228600" indent="-228600">
              <a:buAutoNum type="arabicParenR"/>
            </a:pPr>
            <a:r>
              <a:rPr lang="en-GB" baseline="0" dirty="0" smtClean="0"/>
              <a:t>Date of study entry (day 1 of the study).</a:t>
            </a:r>
          </a:p>
          <a:p>
            <a:pPr marL="228600" indent="-228600">
              <a:buAutoNum type="arabicParenR"/>
            </a:pPr>
            <a:r>
              <a:rPr lang="en-GB" baseline="0" dirty="0" smtClean="0"/>
              <a:t>Date of day 28 of the study.</a:t>
            </a:r>
          </a:p>
          <a:p>
            <a:pPr marL="228600" indent="-228600">
              <a:buAutoNum type="arabicParenR"/>
            </a:pPr>
            <a:r>
              <a:rPr lang="en-GB" baseline="0" dirty="0" smtClean="0"/>
              <a:t>Whether or not the child’s parent or guardian gave consent for them to have additional follow-up throat swabs.  </a:t>
            </a:r>
          </a:p>
          <a:p>
            <a:pPr marL="228600" indent="-228600">
              <a:buAutoNum type="arabicParenR"/>
            </a:pP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6</a:t>
            </a:fld>
            <a:endParaRPr lang="en-GB"/>
          </a:p>
        </p:txBody>
      </p:sp>
    </p:spTree>
    <p:extLst>
      <p:ext uri="{BB962C8B-B14F-4D97-AF65-F5344CB8AC3E}">
        <p14:creationId xmlns:p14="http://schemas.microsoft.com/office/powerpoint/2010/main" val="284124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next CRF will ask you about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reconsultations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which we define as any unscheduled visit to a primary care or other equivalent ambulatory care setting within 28 days of entering the trial.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Please note that only unscheduled visits count as re-consultations.  Therefore, planned visits, such as routine chronic disease monitoring visits, will not count as re-consultations.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Please also note that primary and ambulatory care settings include not only GP surgeries and GP walk-in centres, but also hospital emergency departments, day assessment units and specialist outpatient clinics – essentially any setting where a child might present acutely if their condition deteriorates. To ensure that you do not miss any re-consultations, please make sure you check the child’s scanned documents, as well as the consultations section of their medical notes, for any notifications or discharge summaries which might provide details of re-consultations in non-GP surgery settings.</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7</a:t>
            </a:fld>
            <a:endParaRPr lang="en-GB"/>
          </a:p>
        </p:txBody>
      </p:sp>
    </p:spTree>
    <p:extLst>
      <p:ext uri="{BB962C8B-B14F-4D97-AF65-F5344CB8AC3E}">
        <p14:creationId xmlns:p14="http://schemas.microsoft.com/office/powerpoint/2010/main" val="34406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a:t>
            </a:r>
            <a:r>
              <a:rPr lang="en-GB" baseline="0" dirty="0" smtClean="0"/>
              <a:t> primary outcome is specifically re-consultation due to clinical deterioration, which we define as children re-consulting with:</a:t>
            </a:r>
          </a:p>
          <a:p>
            <a:pPr marL="228600" indent="-228600">
              <a:buAutoNum type="arabicParenR"/>
            </a:pPr>
            <a:r>
              <a:rPr lang="en-GB" baseline="0" dirty="0" smtClean="0"/>
              <a:t>the same but worsening symptoms</a:t>
            </a:r>
          </a:p>
          <a:p>
            <a:pPr marL="228600" indent="-228600">
              <a:buAutoNum type="arabicParenR"/>
            </a:pPr>
            <a:r>
              <a:rPr lang="en-GB" baseline="0" dirty="0" smtClean="0"/>
              <a:t>New symptoms</a:t>
            </a:r>
          </a:p>
          <a:p>
            <a:pPr marL="228600" indent="-228600">
              <a:buAutoNum type="arabicParenR"/>
            </a:pPr>
            <a:r>
              <a:rPr lang="en-GB" baseline="0" dirty="0" smtClean="0"/>
              <a:t>Or complications requiring medication or hospitalisation</a:t>
            </a:r>
          </a:p>
          <a:p>
            <a:pPr marL="228600" indent="-228600">
              <a:buAutoNum type="arabicParenR"/>
            </a:pPr>
            <a:endParaRPr lang="en-GB" baseline="0" dirty="0" smtClean="0"/>
          </a:p>
          <a:p>
            <a:pPr marL="0" indent="0">
              <a:buNone/>
            </a:pPr>
            <a:r>
              <a:rPr lang="en-GB" baseline="0" dirty="0" smtClean="0"/>
              <a:t>Therefore, for each re-consultation episode you report, the notes review screen will ask you for further details to help us decide whether or not the re-consultation was due to clinical deterioration.</a:t>
            </a:r>
            <a:endParaRPr lang="en-GB" dirty="0"/>
          </a:p>
        </p:txBody>
      </p:sp>
      <p:sp>
        <p:nvSpPr>
          <p:cNvPr id="4" name="Slide Number Placeholder 3"/>
          <p:cNvSpPr>
            <a:spLocks noGrp="1"/>
          </p:cNvSpPr>
          <p:nvPr>
            <p:ph type="sldNum" sz="quarter" idx="10"/>
          </p:nvPr>
        </p:nvSpPr>
        <p:spPr/>
        <p:txBody>
          <a:bodyPr/>
          <a:lstStyle/>
          <a:p>
            <a:fld id="{85B1A523-2222-48E2-A56A-5110568A319E}" type="slidenum">
              <a:rPr lang="en-GB" smtClean="0"/>
              <a:t>8</a:t>
            </a:fld>
            <a:endParaRPr lang="en-GB"/>
          </a:p>
        </p:txBody>
      </p:sp>
    </p:spTree>
    <p:extLst>
      <p:ext uri="{BB962C8B-B14F-4D97-AF65-F5344CB8AC3E}">
        <p14:creationId xmlns:p14="http://schemas.microsoft.com/office/powerpoint/2010/main" val="237776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Firstly,</a:t>
            </a:r>
            <a:r>
              <a:rPr lang="en-GB" baseline="0" dirty="0" smtClean="0"/>
              <a:t> if</a:t>
            </a:r>
            <a:r>
              <a:rPr lang="en-GB" dirty="0" smtClean="0"/>
              <a:t> the re-consultation</a:t>
            </a:r>
            <a:r>
              <a:rPr lang="en-GB" baseline="0" dirty="0" smtClean="0"/>
              <a:t> occurred during the same illness episode for which the child was recruited into ARCHIE, we will need you to tell us the reason for this re-consultation by selecting from the options listed here.</a:t>
            </a:r>
          </a:p>
          <a:p>
            <a:endParaRPr lang="en-GB" baseline="0" dirty="0" smtClean="0"/>
          </a:p>
        </p:txBody>
      </p:sp>
      <p:sp>
        <p:nvSpPr>
          <p:cNvPr id="4" name="Slide Number Placeholder 3"/>
          <p:cNvSpPr>
            <a:spLocks noGrp="1"/>
          </p:cNvSpPr>
          <p:nvPr>
            <p:ph type="sldNum" sz="quarter" idx="10"/>
          </p:nvPr>
        </p:nvSpPr>
        <p:spPr/>
        <p:txBody>
          <a:bodyPr/>
          <a:lstStyle/>
          <a:p>
            <a:fld id="{85B1A523-2222-48E2-A56A-5110568A319E}" type="slidenum">
              <a:rPr lang="en-GB" smtClean="0"/>
              <a:t>9</a:t>
            </a:fld>
            <a:endParaRPr lang="en-GB"/>
          </a:p>
        </p:txBody>
      </p:sp>
    </p:spTree>
    <p:extLst>
      <p:ext uri="{BB962C8B-B14F-4D97-AF65-F5344CB8AC3E}">
        <p14:creationId xmlns:p14="http://schemas.microsoft.com/office/powerpoint/2010/main" val="135032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5ED33B-482E-4261-A064-7A492A5555CC}" type="datetimeFigureOut">
              <a:rPr lang="en-GB" smtClean="0"/>
              <a:t>02/09/2014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839A55-01A3-41C7-A8A4-C1A298C9B6CB}" type="slidenum">
              <a:rPr lang="en-GB" smtClean="0"/>
              <a:t>‹#›</a:t>
            </a:fld>
            <a:endParaRPr lang="en-GB"/>
          </a:p>
        </p:txBody>
      </p:sp>
    </p:spTree>
    <p:extLst>
      <p:ext uri="{BB962C8B-B14F-4D97-AF65-F5344CB8AC3E}">
        <p14:creationId xmlns:p14="http://schemas.microsoft.com/office/powerpoint/2010/main" val="152794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5ED33B-482E-4261-A064-7A492A5555CC}" type="datetimeFigureOut">
              <a:rPr lang="en-GB" smtClean="0"/>
              <a:t>02/09/2014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839A55-01A3-41C7-A8A4-C1A298C9B6CB}" type="slidenum">
              <a:rPr lang="en-GB" smtClean="0"/>
              <a:t>‹#›</a:t>
            </a:fld>
            <a:endParaRPr lang="en-GB"/>
          </a:p>
        </p:txBody>
      </p:sp>
    </p:spTree>
    <p:extLst>
      <p:ext uri="{BB962C8B-B14F-4D97-AF65-F5344CB8AC3E}">
        <p14:creationId xmlns:p14="http://schemas.microsoft.com/office/powerpoint/2010/main" val="229994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5ED33B-482E-4261-A064-7A492A5555CC}" type="datetimeFigureOut">
              <a:rPr lang="en-GB" smtClean="0"/>
              <a:t>02/09/2014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839A55-01A3-41C7-A8A4-C1A298C9B6CB}" type="slidenum">
              <a:rPr lang="en-GB" smtClean="0"/>
              <a:t>‹#›</a:t>
            </a:fld>
            <a:endParaRPr lang="en-GB"/>
          </a:p>
        </p:txBody>
      </p:sp>
    </p:spTree>
    <p:extLst>
      <p:ext uri="{BB962C8B-B14F-4D97-AF65-F5344CB8AC3E}">
        <p14:creationId xmlns:p14="http://schemas.microsoft.com/office/powerpoint/2010/main" val="4097042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5C72AC78-4742-4392-9A26-E1944A7ED40E}" type="datetime1">
              <a:rPr lang="en-GB"/>
              <a:pPr/>
              <a:t>02/09/2014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F7F853-9401-44B5-9203-F56DF645DC43}" type="slidenum">
              <a:rPr lang="en-GB"/>
              <a:pPr/>
              <a:t>‹#›</a:t>
            </a:fld>
            <a:endParaRPr lang="en-GB"/>
          </a:p>
        </p:txBody>
      </p:sp>
    </p:spTree>
    <p:extLst>
      <p:ext uri="{BB962C8B-B14F-4D97-AF65-F5344CB8AC3E}">
        <p14:creationId xmlns:p14="http://schemas.microsoft.com/office/powerpoint/2010/main" val="1746785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F4629D8-60B5-4F6C-B419-C2DAA80B4F5D}" type="datetime1">
              <a:rPr lang="en-GB"/>
              <a:pPr/>
              <a:t>02/09/2014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BDD3260-4BC6-48AF-B33B-BAF26D2ECE3B}" type="slidenum">
              <a:rPr lang="en-GB"/>
              <a:pPr/>
              <a:t>‹#›</a:t>
            </a:fld>
            <a:endParaRPr lang="en-GB"/>
          </a:p>
        </p:txBody>
      </p:sp>
    </p:spTree>
    <p:extLst>
      <p:ext uri="{BB962C8B-B14F-4D97-AF65-F5344CB8AC3E}">
        <p14:creationId xmlns:p14="http://schemas.microsoft.com/office/powerpoint/2010/main" val="2809709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1291F85-C7A7-4251-8800-D5B6F018E185}" type="datetime1">
              <a:rPr lang="en-GB"/>
              <a:pPr/>
              <a:t>02/09/2014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63704B-C252-4642-A07B-42701D820041}" type="slidenum">
              <a:rPr lang="en-GB"/>
              <a:pPr/>
              <a:t>‹#›</a:t>
            </a:fld>
            <a:endParaRPr lang="en-GB"/>
          </a:p>
        </p:txBody>
      </p:sp>
    </p:spTree>
    <p:extLst>
      <p:ext uri="{BB962C8B-B14F-4D97-AF65-F5344CB8AC3E}">
        <p14:creationId xmlns:p14="http://schemas.microsoft.com/office/powerpoint/2010/main" val="2661266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49624FB8-C14B-4FC8-87B9-16B12E966E0F}" type="datetime1">
              <a:rPr lang="en-GB"/>
              <a:pPr/>
              <a:t>02/09/2014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61B4F6A-EFF4-4BD2-B38C-4B0BB2988040}" type="slidenum">
              <a:rPr lang="en-GB"/>
              <a:pPr/>
              <a:t>‹#›</a:t>
            </a:fld>
            <a:endParaRPr lang="en-GB"/>
          </a:p>
        </p:txBody>
      </p:sp>
    </p:spTree>
    <p:extLst>
      <p:ext uri="{BB962C8B-B14F-4D97-AF65-F5344CB8AC3E}">
        <p14:creationId xmlns:p14="http://schemas.microsoft.com/office/powerpoint/2010/main" val="4198749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8AA8F47B-A423-4C39-A2CA-6A06068C8698}" type="datetime1">
              <a:rPr lang="en-GB"/>
              <a:pPr/>
              <a:t>02/09/2014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3656BBD-837B-44C3-8875-55B4A6F126B4}" type="slidenum">
              <a:rPr lang="en-GB"/>
              <a:pPr/>
              <a:t>‹#›</a:t>
            </a:fld>
            <a:endParaRPr lang="en-GB"/>
          </a:p>
        </p:txBody>
      </p:sp>
    </p:spTree>
    <p:extLst>
      <p:ext uri="{BB962C8B-B14F-4D97-AF65-F5344CB8AC3E}">
        <p14:creationId xmlns:p14="http://schemas.microsoft.com/office/powerpoint/2010/main" val="2381233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7A113A5E-B165-478D-BCFD-70F979BAD166}" type="datetime1">
              <a:rPr lang="en-GB"/>
              <a:pPr/>
              <a:t>02/09/2014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A8B0504-F24F-487F-8111-572F9A27D7D5}" type="slidenum">
              <a:rPr lang="en-GB"/>
              <a:pPr/>
              <a:t>‹#›</a:t>
            </a:fld>
            <a:endParaRPr lang="en-GB"/>
          </a:p>
        </p:txBody>
      </p:sp>
    </p:spTree>
    <p:extLst>
      <p:ext uri="{BB962C8B-B14F-4D97-AF65-F5344CB8AC3E}">
        <p14:creationId xmlns:p14="http://schemas.microsoft.com/office/powerpoint/2010/main" val="3760252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F1D3CB5-6862-4404-A440-783A7419CAFA}" type="datetime1">
              <a:rPr lang="en-GB"/>
              <a:pPr/>
              <a:t>02/09/2014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6F3AD58-1101-4C78-BBED-B648C3FD3E64}" type="slidenum">
              <a:rPr lang="en-GB"/>
              <a:pPr/>
              <a:t>‹#›</a:t>
            </a:fld>
            <a:endParaRPr lang="en-GB"/>
          </a:p>
        </p:txBody>
      </p:sp>
    </p:spTree>
    <p:extLst>
      <p:ext uri="{BB962C8B-B14F-4D97-AF65-F5344CB8AC3E}">
        <p14:creationId xmlns:p14="http://schemas.microsoft.com/office/powerpoint/2010/main" val="3689967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79D1AAA-A9FF-4C6B-8811-F1E8D491104F}" type="datetime1">
              <a:rPr lang="en-GB"/>
              <a:pPr/>
              <a:t>02/09/2014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C631F6E-92C0-428C-8FF1-A75381D415C6}" type="slidenum">
              <a:rPr lang="en-GB"/>
              <a:pPr/>
              <a:t>‹#›</a:t>
            </a:fld>
            <a:endParaRPr lang="en-GB"/>
          </a:p>
        </p:txBody>
      </p:sp>
    </p:spTree>
    <p:extLst>
      <p:ext uri="{BB962C8B-B14F-4D97-AF65-F5344CB8AC3E}">
        <p14:creationId xmlns:p14="http://schemas.microsoft.com/office/powerpoint/2010/main" val="181142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5ED33B-482E-4261-A064-7A492A5555CC}" type="datetimeFigureOut">
              <a:rPr lang="en-GB" smtClean="0"/>
              <a:t>02/09/2014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839A55-01A3-41C7-A8A4-C1A298C9B6CB}" type="slidenum">
              <a:rPr lang="en-GB" smtClean="0"/>
              <a:t>‹#›</a:t>
            </a:fld>
            <a:endParaRPr lang="en-GB"/>
          </a:p>
        </p:txBody>
      </p:sp>
    </p:spTree>
    <p:extLst>
      <p:ext uri="{BB962C8B-B14F-4D97-AF65-F5344CB8AC3E}">
        <p14:creationId xmlns:p14="http://schemas.microsoft.com/office/powerpoint/2010/main" val="1077172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C0EDF8C-D352-4BCA-AF6E-A3B0B44E960C}" type="datetime1">
              <a:rPr lang="en-GB"/>
              <a:pPr/>
              <a:t>02/09/2014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148C32D-F1F5-4273-A667-7CC21C1FBC1E}" type="slidenum">
              <a:rPr lang="en-GB"/>
              <a:pPr/>
              <a:t>‹#›</a:t>
            </a:fld>
            <a:endParaRPr lang="en-GB"/>
          </a:p>
        </p:txBody>
      </p:sp>
    </p:spTree>
    <p:extLst>
      <p:ext uri="{BB962C8B-B14F-4D97-AF65-F5344CB8AC3E}">
        <p14:creationId xmlns:p14="http://schemas.microsoft.com/office/powerpoint/2010/main" val="28145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776FB6C-6C64-4207-90D2-6DC95FF60EA5}" type="datetime1">
              <a:rPr lang="en-GB"/>
              <a:pPr/>
              <a:t>02/09/2014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7A58B89-EFD4-4DB3-92B3-F0A207732F5B}" type="slidenum">
              <a:rPr lang="en-GB"/>
              <a:pPr/>
              <a:t>‹#›</a:t>
            </a:fld>
            <a:endParaRPr lang="en-GB"/>
          </a:p>
        </p:txBody>
      </p:sp>
    </p:spTree>
    <p:extLst>
      <p:ext uri="{BB962C8B-B14F-4D97-AF65-F5344CB8AC3E}">
        <p14:creationId xmlns:p14="http://schemas.microsoft.com/office/powerpoint/2010/main" val="2911419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F5293A1-BB57-4202-A0F6-B4E92E028F18}" type="datetime1">
              <a:rPr lang="en-GB"/>
              <a:pPr/>
              <a:t>02/09/2014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A1DE3F7-B5C6-4BC0-AF64-B19CCC8613FC}" type="slidenum">
              <a:rPr lang="en-GB"/>
              <a:pPr/>
              <a:t>‹#›</a:t>
            </a:fld>
            <a:endParaRPr lang="en-GB"/>
          </a:p>
        </p:txBody>
      </p:sp>
    </p:spTree>
    <p:extLst>
      <p:ext uri="{BB962C8B-B14F-4D97-AF65-F5344CB8AC3E}">
        <p14:creationId xmlns:p14="http://schemas.microsoft.com/office/powerpoint/2010/main" val="4036195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7133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0698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963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2319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2711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5156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936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5ED33B-482E-4261-A064-7A492A5555CC}" type="datetimeFigureOut">
              <a:rPr lang="en-GB" smtClean="0"/>
              <a:t>02/09/2014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839A55-01A3-41C7-A8A4-C1A298C9B6CB}" type="slidenum">
              <a:rPr lang="en-GB" smtClean="0"/>
              <a:t>‹#›</a:t>
            </a:fld>
            <a:endParaRPr lang="en-GB"/>
          </a:p>
        </p:txBody>
      </p:sp>
    </p:spTree>
    <p:extLst>
      <p:ext uri="{BB962C8B-B14F-4D97-AF65-F5344CB8AC3E}">
        <p14:creationId xmlns:p14="http://schemas.microsoft.com/office/powerpoint/2010/main" val="3532250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663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9501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3799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0480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4346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2317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0705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2947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7784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494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5ED33B-482E-4261-A064-7A492A5555CC}" type="datetimeFigureOut">
              <a:rPr lang="en-GB" smtClean="0"/>
              <a:t>02/09/2014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839A55-01A3-41C7-A8A4-C1A298C9B6CB}" type="slidenum">
              <a:rPr lang="en-GB" smtClean="0"/>
              <a:t>‹#›</a:t>
            </a:fld>
            <a:endParaRPr lang="en-GB"/>
          </a:p>
        </p:txBody>
      </p:sp>
    </p:spTree>
    <p:extLst>
      <p:ext uri="{BB962C8B-B14F-4D97-AF65-F5344CB8AC3E}">
        <p14:creationId xmlns:p14="http://schemas.microsoft.com/office/powerpoint/2010/main" val="6629508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9341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816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9215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5649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758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5ED33B-482E-4261-A064-7A492A5555CC}" type="datetimeFigureOut">
              <a:rPr lang="en-GB" smtClean="0"/>
              <a:t>02/09/2014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839A55-01A3-41C7-A8A4-C1A298C9B6CB}" type="slidenum">
              <a:rPr lang="en-GB" smtClean="0"/>
              <a:t>‹#›</a:t>
            </a:fld>
            <a:endParaRPr lang="en-GB"/>
          </a:p>
        </p:txBody>
      </p:sp>
    </p:spTree>
    <p:extLst>
      <p:ext uri="{BB962C8B-B14F-4D97-AF65-F5344CB8AC3E}">
        <p14:creationId xmlns:p14="http://schemas.microsoft.com/office/powerpoint/2010/main" val="262431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5ED33B-482E-4261-A064-7A492A5555CC}" type="datetimeFigureOut">
              <a:rPr lang="en-GB" smtClean="0"/>
              <a:t>02/09/2014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839A55-01A3-41C7-A8A4-C1A298C9B6CB}" type="slidenum">
              <a:rPr lang="en-GB" smtClean="0"/>
              <a:t>‹#›</a:t>
            </a:fld>
            <a:endParaRPr lang="en-GB"/>
          </a:p>
        </p:txBody>
      </p:sp>
    </p:spTree>
    <p:extLst>
      <p:ext uri="{BB962C8B-B14F-4D97-AF65-F5344CB8AC3E}">
        <p14:creationId xmlns:p14="http://schemas.microsoft.com/office/powerpoint/2010/main" val="238209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ED33B-482E-4261-A064-7A492A5555CC}" type="datetimeFigureOut">
              <a:rPr lang="en-GB" smtClean="0"/>
              <a:t>02/09/2014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839A55-01A3-41C7-A8A4-C1A298C9B6CB}" type="slidenum">
              <a:rPr lang="en-GB" smtClean="0"/>
              <a:t>‹#›</a:t>
            </a:fld>
            <a:endParaRPr lang="en-GB"/>
          </a:p>
        </p:txBody>
      </p:sp>
    </p:spTree>
    <p:extLst>
      <p:ext uri="{BB962C8B-B14F-4D97-AF65-F5344CB8AC3E}">
        <p14:creationId xmlns:p14="http://schemas.microsoft.com/office/powerpoint/2010/main" val="400809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ED33B-482E-4261-A064-7A492A5555CC}" type="datetimeFigureOut">
              <a:rPr lang="en-GB" smtClean="0"/>
              <a:t>02/09/2014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839A55-01A3-41C7-A8A4-C1A298C9B6CB}" type="slidenum">
              <a:rPr lang="en-GB" smtClean="0"/>
              <a:t>‹#›</a:t>
            </a:fld>
            <a:endParaRPr lang="en-GB"/>
          </a:p>
        </p:txBody>
      </p:sp>
    </p:spTree>
    <p:extLst>
      <p:ext uri="{BB962C8B-B14F-4D97-AF65-F5344CB8AC3E}">
        <p14:creationId xmlns:p14="http://schemas.microsoft.com/office/powerpoint/2010/main" val="336235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ED33B-482E-4261-A064-7A492A5555CC}" type="datetimeFigureOut">
              <a:rPr lang="en-GB" smtClean="0"/>
              <a:t>02/09/2014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839A55-01A3-41C7-A8A4-C1A298C9B6CB}" type="slidenum">
              <a:rPr lang="en-GB" smtClean="0"/>
              <a:t>‹#›</a:t>
            </a:fld>
            <a:endParaRPr lang="en-GB"/>
          </a:p>
        </p:txBody>
      </p:sp>
    </p:spTree>
    <p:extLst>
      <p:ext uri="{BB962C8B-B14F-4D97-AF65-F5344CB8AC3E}">
        <p14:creationId xmlns:p14="http://schemas.microsoft.com/office/powerpoint/2010/main" val="274761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ED33B-482E-4261-A064-7A492A5555CC}" type="datetimeFigureOut">
              <a:rPr lang="en-GB" smtClean="0"/>
              <a:t>02/09/2014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39A55-01A3-41C7-A8A4-C1A298C9B6CB}" type="slidenum">
              <a:rPr lang="en-GB" smtClean="0"/>
              <a:t>‹#›</a:t>
            </a:fld>
            <a:endParaRPr lang="en-GB"/>
          </a:p>
        </p:txBody>
      </p:sp>
    </p:spTree>
    <p:extLst>
      <p:ext uri="{BB962C8B-B14F-4D97-AF65-F5344CB8AC3E}">
        <p14:creationId xmlns:p14="http://schemas.microsoft.com/office/powerpoint/2010/main" val="2018051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pPr>
            <a:fld id="{61ED306A-454E-40A7-9AA7-E66348E4125D}" type="datetime1">
              <a:rPr lang="en-GB">
                <a:ea typeface="ＭＳ Ｐゴシック" charset="-128"/>
              </a:rPr>
              <a:pPr fontAlgn="base">
                <a:spcBef>
                  <a:spcPct val="0"/>
                </a:spcBef>
                <a:spcAft>
                  <a:spcPct val="0"/>
                </a:spcAft>
              </a:pPr>
              <a:t>02/09/2014</a:t>
            </a:fld>
            <a:endParaRPr lang="en-GB">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pPr>
            <a:fld id="{D0148E7D-F54B-4FE6-9A25-A7FEA1232C02}" type="slidenum">
              <a:rPr lang="en-GB">
                <a:ea typeface="ＭＳ Ｐゴシック" charset="-128"/>
              </a:rPr>
              <a:pPr fontAlgn="base">
                <a:spcBef>
                  <a:spcPct val="0"/>
                </a:spcBef>
                <a:spcAft>
                  <a:spcPct val="0"/>
                </a:spcAft>
              </a:pPr>
              <a:t>‹#›</a:t>
            </a:fld>
            <a:endParaRPr lang="en-GB">
              <a:ea typeface="ＭＳ Ｐゴシック" charset="-128"/>
            </a:endParaRPr>
          </a:p>
        </p:txBody>
      </p:sp>
    </p:spTree>
    <p:extLst>
      <p:ext uri="{BB962C8B-B14F-4D97-AF65-F5344CB8AC3E}">
        <p14:creationId xmlns:p14="http://schemas.microsoft.com/office/powerpoint/2010/main" val="270161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9935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EC23E-683D-4947-90CB-B55743303E79}"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99EC7-330F-4629-9396-6D1AB7DA25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51093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cid:image001.png@01CE5629.F3CD29C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683568" y="5569369"/>
            <a:ext cx="7772400" cy="504055"/>
          </a:xfrm>
        </p:spPr>
        <p:txBody>
          <a:bodyPr/>
          <a:lstStyle/>
          <a:p>
            <a:pPr eaLnBrk="1" hangingPunct="1"/>
            <a:r>
              <a:rPr lang="en-GB" sz="2400" dirty="0" smtClean="0"/>
              <a:t>The early use of </a:t>
            </a:r>
            <a:r>
              <a:rPr lang="en-GB" sz="2400" dirty="0" smtClean="0">
                <a:solidFill>
                  <a:srgbClr val="FF0000"/>
                </a:solidFill>
              </a:rPr>
              <a:t>A</a:t>
            </a:r>
            <a:r>
              <a:rPr lang="en-GB" sz="2400" dirty="0" smtClean="0"/>
              <a:t>ntibiotics in at </a:t>
            </a:r>
            <a:r>
              <a:rPr lang="en-GB" sz="2400" dirty="0" smtClean="0">
                <a:solidFill>
                  <a:srgbClr val="FF0000"/>
                </a:solidFill>
              </a:rPr>
              <a:t>R</a:t>
            </a:r>
            <a:r>
              <a:rPr lang="en-GB" sz="2400" dirty="0" smtClean="0"/>
              <a:t>isk </a:t>
            </a:r>
            <a:r>
              <a:rPr lang="en-GB" sz="2400" dirty="0" err="1" smtClean="0">
                <a:solidFill>
                  <a:srgbClr val="FF0000"/>
                </a:solidFill>
              </a:rPr>
              <a:t>CH</a:t>
            </a:r>
            <a:r>
              <a:rPr lang="en-GB" sz="2400" dirty="0" err="1" smtClean="0"/>
              <a:t>ildren</a:t>
            </a:r>
            <a:r>
              <a:rPr lang="en-GB" sz="2400" dirty="0" smtClean="0"/>
              <a:t> with </a:t>
            </a:r>
            <a:r>
              <a:rPr lang="en-GB" sz="2400" dirty="0" err="1" smtClean="0">
                <a:solidFill>
                  <a:srgbClr val="FF0000"/>
                </a:solidFill>
              </a:rPr>
              <a:t>I</a:t>
            </a:r>
            <a:r>
              <a:rPr lang="en-GB" sz="2400" dirty="0" err="1" smtClean="0"/>
              <a:t>nflu</a:t>
            </a:r>
            <a:r>
              <a:rPr lang="en-GB" sz="2400" dirty="0" err="1" smtClean="0">
                <a:solidFill>
                  <a:srgbClr val="FF0000"/>
                </a:solidFill>
              </a:rPr>
              <a:t>E</a:t>
            </a:r>
            <a:r>
              <a:rPr lang="en-GB" sz="2400" dirty="0" err="1" smtClean="0"/>
              <a:t>nza</a:t>
            </a:r>
            <a:endParaRPr lang="en-GB" sz="2400" dirty="0" smtClean="0"/>
          </a:p>
        </p:txBody>
      </p:sp>
      <p:pic>
        <p:nvPicPr>
          <p:cNvPr id="7" name="Picture 6" descr="cid:36285D8A-02C3-4E69-85AA-7D4DBE1AA0AA"/>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699792" y="4587630"/>
            <a:ext cx="3456384" cy="960634"/>
          </a:xfrm>
          <a:prstGeom prst="rect">
            <a:avLst/>
          </a:prstGeom>
          <a:noFill/>
          <a:ln>
            <a:noFill/>
          </a:ln>
        </p:spPr>
      </p:pic>
      <p:sp>
        <p:nvSpPr>
          <p:cNvPr id="8" name="Title 1"/>
          <p:cNvSpPr txBox="1">
            <a:spLocks/>
          </p:cNvSpPr>
          <p:nvPr/>
        </p:nvSpPr>
        <p:spPr bwMode="auto">
          <a:xfrm>
            <a:off x="706209" y="2269968"/>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eaLnBrk="1" hangingPunct="1"/>
            <a:r>
              <a:rPr lang="en-GB" sz="5400" dirty="0" smtClean="0">
                <a:solidFill>
                  <a:prstClr val="black"/>
                </a:solidFill>
              </a:rPr>
              <a:t>Medical notes review</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6024" y="59481"/>
            <a:ext cx="2481504" cy="100811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424" y="228597"/>
            <a:ext cx="1979080" cy="568157"/>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0232" y="404664"/>
            <a:ext cx="2336106" cy="50405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228597"/>
            <a:ext cx="2164000" cy="662558"/>
          </a:xfrm>
          <a:prstGeom prst="rect">
            <a:avLst/>
          </a:prstGeom>
        </p:spPr>
      </p:pic>
      <p:sp>
        <p:nvSpPr>
          <p:cNvPr id="9" name="TextBox 8"/>
          <p:cNvSpPr txBox="1"/>
          <p:nvPr/>
        </p:nvSpPr>
        <p:spPr>
          <a:xfrm>
            <a:off x="2242220" y="5919812"/>
            <a:ext cx="4616772" cy="646331"/>
          </a:xfrm>
          <a:prstGeom prst="rect">
            <a:avLst/>
          </a:prstGeom>
          <a:noFill/>
        </p:spPr>
        <p:txBody>
          <a:bodyPr wrap="square" rtlCol="0">
            <a:spAutoFit/>
          </a:bodyPr>
          <a:lstStyle/>
          <a:p>
            <a:r>
              <a:rPr lang="en-GB" sz="3600" b="1" dirty="0">
                <a:solidFill>
                  <a:srgbClr val="FF0000"/>
                </a:solidFill>
              </a:rPr>
              <a:t>www.archiestudy.com</a:t>
            </a:r>
          </a:p>
        </p:txBody>
      </p:sp>
    </p:spTree>
    <p:extLst>
      <p:ext uri="{BB962C8B-B14F-4D97-AF65-F5344CB8AC3E}">
        <p14:creationId xmlns:p14="http://schemas.microsoft.com/office/powerpoint/2010/main" val="67264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symptoms</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60" y="1449605"/>
            <a:ext cx="9771063" cy="43910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05900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diagnoses</a:t>
            </a:r>
            <a:endParaRPr lang="en-GB" dirty="0"/>
          </a:p>
        </p:txBody>
      </p:sp>
      <p:sp>
        <p:nvSpPr>
          <p:cNvPr id="3" name="Content Placeholder 2"/>
          <p:cNvSpPr>
            <a:spLocks noGrp="1"/>
          </p:cNvSpPr>
          <p:nvPr>
            <p:ph idx="4294967295"/>
          </p:nvPr>
        </p:nvSpPr>
        <p:spPr>
          <a:xfrm>
            <a:off x="0" y="1600200"/>
            <a:ext cx="8229600" cy="4525963"/>
          </a:xfrm>
        </p:spPr>
        <p:txBody>
          <a:bodyPr/>
          <a:lstStyle/>
          <a:p>
            <a:endParaRPr lang="en-GB" dirty="0" smtClean="0"/>
          </a:p>
          <a:p>
            <a:pPr marL="0" indent="0">
              <a:buNone/>
            </a:pP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27" y="1808163"/>
            <a:ext cx="9752013" cy="32480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663960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Interventions</a:t>
            </a:r>
            <a:endParaRPr lang="en-GB" dirty="0"/>
          </a:p>
        </p:txBody>
      </p:sp>
      <p:sp>
        <p:nvSpPr>
          <p:cNvPr id="3" name="Content Placeholder 2"/>
          <p:cNvSpPr>
            <a:spLocks noGrp="1"/>
          </p:cNvSpPr>
          <p:nvPr>
            <p:ph idx="1"/>
          </p:nvPr>
        </p:nvSpPr>
        <p:spPr/>
        <p:txBody>
          <a:bodyPr/>
          <a:lstStyle/>
          <a:p>
            <a:pPr lvl="0"/>
            <a:r>
              <a:rPr lang="en-GB" dirty="0" smtClean="0">
                <a:solidFill>
                  <a:prstClr val="black"/>
                </a:solidFill>
              </a:rPr>
              <a:t>Medications</a:t>
            </a:r>
          </a:p>
          <a:p>
            <a:pPr marL="0" lvl="0" indent="0">
              <a:buNone/>
            </a:pPr>
            <a:endParaRPr lang="en-GB" dirty="0" smtClean="0">
              <a:solidFill>
                <a:prstClr val="black"/>
              </a:solidFill>
            </a:endParaRPr>
          </a:p>
          <a:p>
            <a:pPr lvl="0"/>
            <a:r>
              <a:rPr lang="en-GB" dirty="0" smtClean="0">
                <a:solidFill>
                  <a:prstClr val="black"/>
                </a:solidFill>
              </a:rPr>
              <a:t>Investigations</a:t>
            </a:r>
          </a:p>
          <a:p>
            <a:pPr marL="0" lvl="0" indent="0">
              <a:buNone/>
            </a:pPr>
            <a:endParaRPr lang="en-GB" dirty="0" smtClean="0">
              <a:solidFill>
                <a:prstClr val="black"/>
              </a:solidFill>
            </a:endParaRPr>
          </a:p>
          <a:p>
            <a:r>
              <a:rPr lang="en-GB" dirty="0" smtClean="0">
                <a:solidFill>
                  <a:prstClr val="black"/>
                </a:solidFill>
              </a:rPr>
              <a:t>Referrals for acute hospital admission</a:t>
            </a:r>
            <a:endParaRPr lang="en-GB" dirty="0">
              <a:solidFill>
                <a:prstClr val="black"/>
              </a:solidFill>
            </a:endParaRPr>
          </a:p>
          <a:p>
            <a:pPr marL="0" indent="0">
              <a:buNone/>
            </a:pPr>
            <a:endParaRPr lang="en-GB" dirty="0"/>
          </a:p>
        </p:txBody>
      </p:sp>
    </p:spTree>
    <p:extLst>
      <p:ext uri="{BB962C8B-B14F-4D97-AF65-F5344CB8AC3E}">
        <p14:creationId xmlns:p14="http://schemas.microsoft.com/office/powerpoint/2010/main" val="2034955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Medications</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96" y="1319451"/>
            <a:ext cx="9780588" cy="4876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3" name="Right Arrow 2"/>
          <p:cNvSpPr/>
          <p:nvPr/>
        </p:nvSpPr>
        <p:spPr>
          <a:xfrm>
            <a:off x="103660" y="4992420"/>
            <a:ext cx="734940"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697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22"/>
            <a:ext cx="8229600" cy="1143000"/>
          </a:xfrm>
        </p:spPr>
        <p:txBody>
          <a:bodyPr>
            <a:normAutofit/>
          </a:bodyPr>
          <a:lstStyle/>
          <a:p>
            <a:r>
              <a:rPr lang="en-GB" sz="4000" dirty="0" smtClean="0"/>
              <a:t>Investigations</a:t>
            </a:r>
            <a:endParaRPr lang="en-GB" sz="40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24" y="1065179"/>
            <a:ext cx="8413130" cy="34773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6" name="Title 1"/>
          <p:cNvSpPr txBox="1">
            <a:spLocks/>
          </p:cNvSpPr>
          <p:nvPr/>
        </p:nvSpPr>
        <p:spPr>
          <a:xfrm>
            <a:off x="364254" y="463739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Referral for acute admission</a:t>
            </a:r>
            <a:endParaRPr lang="en-GB" sz="4000"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61" y="5630084"/>
            <a:ext cx="8447693" cy="6705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404400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384175"/>
            <a:ext cx="5867400" cy="6096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215544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t>
            </a:r>
            <a:r>
              <a:rPr lang="en-GB" dirty="0" smtClean="0"/>
              <a:t>ospital admissions and deaths</a:t>
            </a:r>
            <a:endParaRPr lang="en-GB" dirty="0"/>
          </a:p>
        </p:txBody>
      </p:sp>
      <p:sp>
        <p:nvSpPr>
          <p:cNvPr id="3" name="Content Placeholder 2"/>
          <p:cNvSpPr>
            <a:spLocks noGrp="1"/>
          </p:cNvSpPr>
          <p:nvPr>
            <p:ph idx="1"/>
          </p:nvPr>
        </p:nvSpPr>
        <p:spPr>
          <a:xfrm>
            <a:off x="255075" y="1600200"/>
            <a:ext cx="8686800" cy="4525963"/>
          </a:xfrm>
        </p:spPr>
        <p:txBody>
          <a:bodyPr>
            <a:normAutofit/>
          </a:bodyPr>
          <a:lstStyle/>
          <a:p>
            <a:r>
              <a:rPr lang="en-GB" dirty="0" smtClean="0"/>
              <a:t>Hospital admission = any </a:t>
            </a:r>
            <a:r>
              <a:rPr lang="en-GB" dirty="0" smtClean="0">
                <a:solidFill>
                  <a:srgbClr val="FF0000"/>
                </a:solidFill>
              </a:rPr>
              <a:t>acute</a:t>
            </a:r>
            <a:r>
              <a:rPr lang="en-GB" dirty="0" smtClean="0"/>
              <a:t> admission to hospital for </a:t>
            </a:r>
            <a:r>
              <a:rPr lang="en-GB" dirty="0" smtClean="0">
                <a:solidFill>
                  <a:srgbClr val="FF0000"/>
                </a:solidFill>
              </a:rPr>
              <a:t>one or more nights </a:t>
            </a:r>
            <a:r>
              <a:rPr lang="en-GB" dirty="0" smtClean="0"/>
              <a:t>from </a:t>
            </a:r>
            <a:r>
              <a:rPr lang="en-GB" dirty="0" smtClean="0">
                <a:solidFill>
                  <a:srgbClr val="FF0000"/>
                </a:solidFill>
              </a:rPr>
              <a:t>day 1 to day 28</a:t>
            </a:r>
          </a:p>
          <a:p>
            <a:pPr marL="457200" lvl="1" indent="0">
              <a:buNone/>
            </a:pPr>
            <a:endParaRPr lang="en-GB" dirty="0"/>
          </a:p>
          <a:p>
            <a:r>
              <a:rPr lang="en-GB" dirty="0" smtClean="0"/>
              <a:t>Remember to report serious adverse events if not already done so</a:t>
            </a:r>
          </a:p>
          <a:p>
            <a:endParaRPr lang="en-GB" dirty="0"/>
          </a:p>
          <a:p>
            <a:endParaRPr lang="en-GB" dirty="0"/>
          </a:p>
        </p:txBody>
      </p:sp>
    </p:spTree>
    <p:extLst>
      <p:ext uri="{BB962C8B-B14F-4D97-AF65-F5344CB8AC3E}">
        <p14:creationId xmlns:p14="http://schemas.microsoft.com/office/powerpoint/2010/main" val="2531100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Hospital admissions</a:t>
            </a:r>
            <a:endParaRPr lang="en-GB"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47" y="1653567"/>
            <a:ext cx="97790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672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Antibiotics and other treatments</a:t>
            </a:r>
            <a:endParaRPr lang="en-GB"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37" y="1412875"/>
            <a:ext cx="976153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499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748"/>
            <a:ext cx="8229600" cy="1143000"/>
          </a:xfrm>
        </p:spPr>
        <p:txBody>
          <a:bodyPr>
            <a:normAutofit/>
          </a:bodyPr>
          <a:lstStyle/>
          <a:p>
            <a:r>
              <a:rPr lang="en-GB" sz="4000" dirty="0" smtClean="0"/>
              <a:t>Investigations</a:t>
            </a:r>
            <a:endParaRPr lang="en-GB" sz="40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03" y="1105856"/>
            <a:ext cx="9780588" cy="28289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61" y="5140413"/>
            <a:ext cx="9713913" cy="1295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7" name="Title 1"/>
          <p:cNvSpPr txBox="1">
            <a:spLocks/>
          </p:cNvSpPr>
          <p:nvPr/>
        </p:nvSpPr>
        <p:spPr>
          <a:xfrm>
            <a:off x="578052" y="41490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Intensive Care Unit admissions</a:t>
            </a:r>
            <a:endParaRPr lang="en-GB" sz="4000" dirty="0"/>
          </a:p>
        </p:txBody>
      </p:sp>
    </p:spTree>
    <p:extLst>
      <p:ext uri="{BB962C8B-B14F-4D97-AF65-F5344CB8AC3E}">
        <p14:creationId xmlns:p14="http://schemas.microsoft.com/office/powerpoint/2010/main" val="98502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16" y="690992"/>
            <a:ext cx="4176464" cy="4176464"/>
          </a:xfrm>
          <a:prstGeom prst="rect">
            <a:avLst/>
          </a:prstGeom>
        </p:spPr>
      </p:pic>
      <p:sp>
        <p:nvSpPr>
          <p:cNvPr id="5" name="TextBox 4"/>
          <p:cNvSpPr txBox="1"/>
          <p:nvPr/>
        </p:nvSpPr>
        <p:spPr>
          <a:xfrm>
            <a:off x="2110008" y="5072600"/>
            <a:ext cx="4968552" cy="1261884"/>
          </a:xfrm>
          <a:prstGeom prst="rect">
            <a:avLst/>
          </a:prstGeom>
          <a:noFill/>
        </p:spPr>
        <p:txBody>
          <a:bodyPr wrap="square" rtlCol="0">
            <a:spAutoFit/>
          </a:bodyPr>
          <a:lstStyle/>
          <a:p>
            <a:pPr algn="ctr"/>
            <a:r>
              <a:rPr lang="en-GB" sz="2800" b="1" dirty="0">
                <a:solidFill>
                  <a:prstClr val="black"/>
                </a:solidFill>
              </a:rPr>
              <a:t>Dr Kay Wang</a:t>
            </a:r>
          </a:p>
          <a:p>
            <a:pPr algn="ctr"/>
            <a:r>
              <a:rPr lang="en-GB" sz="2400" b="1" dirty="0">
                <a:solidFill>
                  <a:prstClr val="black"/>
                </a:solidFill>
              </a:rPr>
              <a:t>ARCHIE Study Chief Investigator</a:t>
            </a:r>
          </a:p>
          <a:p>
            <a:pPr algn="ctr"/>
            <a:r>
              <a:rPr lang="en-GB" sz="2400" dirty="0">
                <a:solidFill>
                  <a:prstClr val="black"/>
                </a:solidFill>
              </a:rPr>
              <a:t>E-mail: kay.wang@phc.ox.ac.uk</a:t>
            </a:r>
          </a:p>
        </p:txBody>
      </p:sp>
    </p:spTree>
    <p:extLst>
      <p:ext uri="{BB962C8B-B14F-4D97-AF65-F5344CB8AC3E}">
        <p14:creationId xmlns:p14="http://schemas.microsoft.com/office/powerpoint/2010/main" val="3882570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history</a:t>
            </a:r>
            <a:endParaRPr lang="en-GB" dirty="0"/>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r>
              <a:rPr lang="en-GB" dirty="0" smtClean="0"/>
              <a:t>‘At risk’ medical problem</a:t>
            </a:r>
          </a:p>
          <a:p>
            <a:endParaRPr lang="en-GB" dirty="0"/>
          </a:p>
          <a:p>
            <a:r>
              <a:rPr lang="en-GB" dirty="0" smtClean="0"/>
              <a:t>Regular medications at time of study entry</a:t>
            </a:r>
          </a:p>
          <a:p>
            <a:endParaRPr lang="en-GB" dirty="0"/>
          </a:p>
          <a:p>
            <a:r>
              <a:rPr lang="en-GB" dirty="0" smtClean="0"/>
              <a:t>Vaccinations</a:t>
            </a:r>
          </a:p>
          <a:p>
            <a:endParaRPr lang="en-GB" dirty="0"/>
          </a:p>
          <a:p>
            <a:r>
              <a:rPr lang="en-GB" dirty="0" smtClean="0"/>
              <a:t>Acute consultations during </a:t>
            </a:r>
            <a:r>
              <a:rPr lang="en-GB" dirty="0" smtClean="0">
                <a:solidFill>
                  <a:srgbClr val="FF0000"/>
                </a:solidFill>
              </a:rPr>
              <a:t>12-month period </a:t>
            </a:r>
            <a:r>
              <a:rPr lang="en-GB" dirty="0" smtClean="0"/>
              <a:t>before study entry</a:t>
            </a:r>
          </a:p>
          <a:p>
            <a:endParaRPr lang="en-GB" dirty="0"/>
          </a:p>
          <a:p>
            <a:r>
              <a:rPr lang="en-GB" dirty="0" smtClean="0"/>
              <a:t>Antibiotics given during </a:t>
            </a:r>
            <a:r>
              <a:rPr lang="en-GB" dirty="0" smtClean="0">
                <a:solidFill>
                  <a:srgbClr val="FF0000"/>
                </a:solidFill>
              </a:rPr>
              <a:t>3-month period</a:t>
            </a:r>
            <a:r>
              <a:rPr lang="en-GB" dirty="0" smtClean="0"/>
              <a:t> before study entry</a:t>
            </a:r>
            <a:endParaRPr lang="en-GB" dirty="0"/>
          </a:p>
        </p:txBody>
      </p:sp>
    </p:spTree>
    <p:extLst>
      <p:ext uri="{BB962C8B-B14F-4D97-AF65-F5344CB8AC3E}">
        <p14:creationId xmlns:p14="http://schemas.microsoft.com/office/powerpoint/2010/main" val="1183090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241300"/>
            <a:ext cx="9332913" cy="63801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3" name="Right Arrow 2"/>
          <p:cNvSpPr/>
          <p:nvPr/>
        </p:nvSpPr>
        <p:spPr>
          <a:xfrm>
            <a:off x="683568" y="6333431"/>
            <a:ext cx="734940"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775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Regular medications</a:t>
            </a:r>
            <a:endParaRPr lang="en-GB"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8" y="1697726"/>
            <a:ext cx="9018780" cy="206328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4" name="Up Arrow 3"/>
          <p:cNvSpPr/>
          <p:nvPr/>
        </p:nvSpPr>
        <p:spPr>
          <a:xfrm>
            <a:off x="364188" y="3610697"/>
            <a:ext cx="216024" cy="46952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933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Vaccinations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Haemophilus </a:t>
            </a:r>
            <a:r>
              <a:rPr lang="en-GB" dirty="0" err="1" smtClean="0"/>
              <a:t>influenzae</a:t>
            </a:r>
            <a:r>
              <a:rPr lang="en-GB" dirty="0" smtClean="0"/>
              <a:t> b (</a:t>
            </a:r>
            <a:r>
              <a:rPr lang="en-GB" dirty="0" err="1" smtClean="0"/>
              <a:t>Hib</a:t>
            </a:r>
            <a:r>
              <a:rPr lang="en-GB" dirty="0" smtClean="0"/>
              <a:t>)</a:t>
            </a:r>
          </a:p>
          <a:p>
            <a:endParaRPr lang="en-GB" dirty="0"/>
          </a:p>
          <a:p>
            <a:r>
              <a:rPr lang="en-GB" dirty="0" smtClean="0"/>
              <a:t>Pneumococcal conjugate vaccine (PCV)</a:t>
            </a:r>
          </a:p>
          <a:p>
            <a:pPr lvl="1"/>
            <a:r>
              <a:rPr lang="en-GB" dirty="0" err="1" smtClean="0"/>
              <a:t>Prevenar</a:t>
            </a:r>
            <a:r>
              <a:rPr lang="en-GB" dirty="0"/>
              <a:t> </a:t>
            </a:r>
            <a:r>
              <a:rPr lang="en-GB" dirty="0" smtClean="0"/>
              <a:t>or </a:t>
            </a:r>
            <a:r>
              <a:rPr lang="en-GB" dirty="0" err="1" smtClean="0"/>
              <a:t>Prevenar</a:t>
            </a:r>
            <a:r>
              <a:rPr lang="en-GB" dirty="0" smtClean="0"/>
              <a:t> 13</a:t>
            </a:r>
          </a:p>
          <a:p>
            <a:endParaRPr lang="en-GB" dirty="0"/>
          </a:p>
          <a:p>
            <a:r>
              <a:rPr lang="en-GB" dirty="0" smtClean="0"/>
              <a:t>Influenza</a:t>
            </a:r>
          </a:p>
          <a:p>
            <a:pPr lvl="1"/>
            <a:r>
              <a:rPr lang="en-GB" dirty="0" smtClean="0"/>
              <a:t>Same season as recruited</a:t>
            </a:r>
          </a:p>
          <a:p>
            <a:pPr lvl="1"/>
            <a:r>
              <a:rPr lang="en-GB" dirty="0" smtClean="0"/>
              <a:t>Previous season</a:t>
            </a:r>
          </a:p>
          <a:p>
            <a:pPr lvl="1"/>
            <a:r>
              <a:rPr lang="en-GB" dirty="0" smtClean="0"/>
              <a:t>Pandemic</a:t>
            </a:r>
            <a:endParaRPr lang="en-GB" dirty="0"/>
          </a:p>
        </p:txBody>
      </p:sp>
    </p:spTree>
    <p:extLst>
      <p:ext uri="{BB962C8B-B14F-4D97-AF65-F5344CB8AC3E}">
        <p14:creationId xmlns:p14="http://schemas.microsoft.com/office/powerpoint/2010/main" val="592422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Acute consultations </a:t>
            </a:r>
            <a:endParaRPr lang="en-GB"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3" y="1872882"/>
            <a:ext cx="9456738" cy="284854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5" name="Up Arrow 4"/>
          <p:cNvSpPr/>
          <p:nvPr/>
        </p:nvSpPr>
        <p:spPr>
          <a:xfrm>
            <a:off x="364188" y="4486664"/>
            <a:ext cx="216024" cy="46952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087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60"/>
            <a:ext cx="8229600" cy="1143000"/>
          </a:xfrm>
        </p:spPr>
        <p:txBody>
          <a:bodyPr>
            <a:normAutofit/>
          </a:bodyPr>
          <a:lstStyle/>
          <a:p>
            <a:r>
              <a:rPr lang="en-GB" dirty="0" smtClean="0"/>
              <a:t>Antibiotics </a:t>
            </a:r>
            <a:endParaRPr lang="en-GB" dirty="0"/>
          </a:p>
        </p:txBody>
      </p:sp>
      <p:pic>
        <p:nvPicPr>
          <p:cNvPr id="18434" name="Picture 2" descr="NR 16"/>
          <p:cNvPicPr>
            <a:picLocks noChangeAspect="1" noChangeArrowheads="1"/>
          </p:cNvPicPr>
          <p:nvPr/>
        </p:nvPicPr>
        <p:blipFill>
          <a:blip r:embed="rId3">
            <a:extLst>
              <a:ext uri="{28A0092B-C50C-407E-A947-70E740481C1C}">
                <a14:useLocalDpi xmlns:a14="http://schemas.microsoft.com/office/drawing/2010/main" val="0"/>
              </a:ext>
            </a:extLst>
          </a:blip>
          <a:srcRect l="20247" t="10799" r="9000" b="4680"/>
          <a:stretch>
            <a:fillRect/>
          </a:stretch>
        </p:blipFill>
        <p:spPr bwMode="auto">
          <a:xfrm>
            <a:off x="1084268" y="1096346"/>
            <a:ext cx="7575245" cy="5656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794043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notes review</a:t>
            </a:r>
            <a:endParaRPr lang="en-GB" dirty="0"/>
          </a:p>
        </p:txBody>
      </p:sp>
      <p:sp>
        <p:nvSpPr>
          <p:cNvPr id="3" name="Content Placeholder 2"/>
          <p:cNvSpPr>
            <a:spLocks noGrp="1"/>
          </p:cNvSpPr>
          <p:nvPr>
            <p:ph idx="1"/>
          </p:nvPr>
        </p:nvSpPr>
        <p:spPr/>
        <p:txBody>
          <a:bodyPr/>
          <a:lstStyle/>
          <a:p>
            <a:r>
              <a:rPr lang="en-GB" dirty="0" smtClean="0"/>
              <a:t>Only required for children from whom additional throat swabs obtained</a:t>
            </a:r>
          </a:p>
          <a:p>
            <a:endParaRPr lang="en-GB" dirty="0"/>
          </a:p>
          <a:p>
            <a:r>
              <a:rPr lang="en-GB" dirty="0" smtClean="0"/>
              <a:t>Antibiotics up to </a:t>
            </a:r>
            <a:r>
              <a:rPr lang="en-GB" dirty="0" smtClean="0">
                <a:solidFill>
                  <a:srgbClr val="FF0000"/>
                </a:solidFill>
              </a:rPr>
              <a:t>12 months after study entry</a:t>
            </a:r>
            <a:endParaRPr lang="en-GB" dirty="0">
              <a:solidFill>
                <a:srgbClr val="FF0000"/>
              </a:solidFill>
            </a:endParaRPr>
          </a:p>
          <a:p>
            <a:pPr lvl="1"/>
            <a:r>
              <a:rPr lang="en-GB" dirty="0" smtClean="0"/>
              <a:t>Follow-up throat swab timings: 3, 6, 12 months</a:t>
            </a:r>
          </a:p>
        </p:txBody>
      </p:sp>
    </p:spTree>
    <p:extLst>
      <p:ext uri="{BB962C8B-B14F-4D97-AF65-F5344CB8AC3E}">
        <p14:creationId xmlns:p14="http://schemas.microsoft.com/office/powerpoint/2010/main" val="1486230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lloon Archie TC tiff"/>
          <p:cNvPicPr>
            <a:picLocks noChangeAspect="1" noChangeArrowheads="1"/>
          </p:cNvPicPr>
          <p:nvPr/>
        </p:nvPicPr>
        <p:blipFill>
          <a:blip r:embed="rId3" cstate="print"/>
          <a:srcRect r="17529"/>
          <a:stretch>
            <a:fillRect/>
          </a:stretch>
        </p:blipFill>
        <p:spPr bwMode="auto">
          <a:xfrm>
            <a:off x="1752640" y="3483104"/>
            <a:ext cx="2142490" cy="2712316"/>
          </a:xfrm>
          <a:prstGeom prst="rect">
            <a:avLst/>
          </a:prstGeom>
          <a:noFill/>
          <a:ln w="9525">
            <a:noFill/>
            <a:miter lim="800000"/>
            <a:headEnd/>
            <a:tailEnd/>
          </a:ln>
        </p:spPr>
      </p:pic>
      <p:sp>
        <p:nvSpPr>
          <p:cNvPr id="4" name="Oval Callout 3"/>
          <p:cNvSpPr/>
          <p:nvPr/>
        </p:nvSpPr>
        <p:spPr>
          <a:xfrm>
            <a:off x="2112680" y="818808"/>
            <a:ext cx="5400600" cy="2808312"/>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5400" b="1" dirty="0">
                <a:solidFill>
                  <a:sysClr val="windowText" lastClr="000000"/>
                </a:solidFill>
              </a:rPr>
              <a:t>Thank you for listening</a:t>
            </a:r>
          </a:p>
        </p:txBody>
      </p:sp>
    </p:spTree>
    <p:extLst>
      <p:ext uri="{BB962C8B-B14F-4D97-AF65-F5344CB8AC3E}">
        <p14:creationId xmlns:p14="http://schemas.microsoft.com/office/powerpoint/2010/main" val="3272638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Accessing online notes review</a:t>
            </a:r>
            <a:endParaRPr lang="en-GB" dirty="0"/>
          </a:p>
        </p:txBody>
      </p:sp>
      <p:pic>
        <p:nvPicPr>
          <p:cNvPr id="8" name="Picture 7" descr="Website screenshot 29 July 2014.PNG"/>
          <p:cNvPicPr>
            <a:picLocks noChangeAspect="1"/>
          </p:cNvPicPr>
          <p:nvPr/>
        </p:nvPicPr>
        <p:blipFill>
          <a:blip r:embed="rId3"/>
          <a:stretch>
            <a:fillRect/>
          </a:stretch>
        </p:blipFill>
        <p:spPr>
          <a:xfrm>
            <a:off x="2708760" y="1600200"/>
            <a:ext cx="3810000" cy="4688385"/>
          </a:xfrm>
          <a:prstGeom prst="rect">
            <a:avLst/>
          </a:prstGeom>
          <a:noFill/>
        </p:spPr>
      </p:pic>
      <p:sp>
        <p:nvSpPr>
          <p:cNvPr id="9" name="Right Arrow 8"/>
          <p:cNvSpPr/>
          <p:nvPr/>
        </p:nvSpPr>
        <p:spPr>
          <a:xfrm>
            <a:off x="1758340" y="4996479"/>
            <a:ext cx="978408" cy="432048"/>
          </a:xfrm>
          <a:prstGeom prst="rightArrow">
            <a:avLst/>
          </a:prstGeom>
          <a:solidFill>
            <a:srgbClr val="FF0000"/>
          </a:solidFill>
          <a:ln w="25400" cap="flat" cmpd="sng" algn="ctr">
            <a:noFill/>
            <a:prstDash val="solid"/>
          </a:ln>
          <a:effectLst/>
        </p:spPr>
        <p:txBody>
          <a:bodyPr rtlCol="0" anchor="ctr"/>
          <a:lstStyle/>
          <a:p>
            <a:pPr algn="ctr">
              <a:defRPr/>
            </a:pPr>
            <a:endParaRPr lang="en-GB" kern="0">
              <a:solidFill>
                <a:prstClr val="white"/>
              </a:solidFill>
            </a:endParaRPr>
          </a:p>
        </p:txBody>
      </p:sp>
      <p:sp>
        <p:nvSpPr>
          <p:cNvPr id="10" name="TextBox 9"/>
          <p:cNvSpPr txBox="1"/>
          <p:nvPr/>
        </p:nvSpPr>
        <p:spPr>
          <a:xfrm>
            <a:off x="2819400" y="5029200"/>
            <a:ext cx="2514600" cy="304800"/>
          </a:xfrm>
          <a:prstGeom prst="rect">
            <a:avLst/>
          </a:prstGeom>
          <a:noFill/>
          <a:ln w="25400">
            <a:solidFill>
              <a:srgbClr val="FF0000"/>
            </a:solidFill>
          </a:ln>
        </p:spPr>
        <p:txBody>
          <a:bodyPr wrap="square" rtlCol="0">
            <a:spAutoFit/>
          </a:bodyPr>
          <a:lstStyle/>
          <a:p>
            <a:pPr>
              <a:defRPr/>
            </a:pPr>
            <a:endParaRPr lang="en-US" kern="0" dirty="0">
              <a:solidFill>
                <a:prstClr val="black"/>
              </a:solidFill>
            </a:endParaRPr>
          </a:p>
        </p:txBody>
      </p:sp>
    </p:spTree>
    <p:extLst>
      <p:ext uri="{BB962C8B-B14F-4D97-AF65-F5344CB8AC3E}">
        <p14:creationId xmlns:p14="http://schemas.microsoft.com/office/powerpoint/2010/main" val="2758692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eduling week 1 follow up"/>
          <p:cNvPicPr/>
          <p:nvPr/>
        </p:nvPicPr>
        <p:blipFill>
          <a:blip r:embed="rId3">
            <a:extLst>
              <a:ext uri="{28A0092B-C50C-407E-A947-70E740481C1C}">
                <a14:useLocalDpi xmlns:a14="http://schemas.microsoft.com/office/drawing/2010/main" val="0"/>
              </a:ext>
            </a:extLst>
          </a:blip>
          <a:srcRect l="9000" t="10799" r="33746" b="53993"/>
          <a:stretch>
            <a:fillRect/>
          </a:stretch>
        </p:blipFill>
        <p:spPr bwMode="auto">
          <a:xfrm>
            <a:off x="107504" y="980728"/>
            <a:ext cx="9036496" cy="3991057"/>
          </a:xfrm>
          <a:prstGeom prst="rect">
            <a:avLst/>
          </a:prstGeom>
          <a:noFill/>
          <a:ln>
            <a:noFill/>
          </a:ln>
          <a:effectLst/>
        </p:spPr>
      </p:pic>
      <p:sp>
        <p:nvSpPr>
          <p:cNvPr id="7" name="Up Arrow 6"/>
          <p:cNvSpPr/>
          <p:nvPr/>
        </p:nvSpPr>
        <p:spPr>
          <a:xfrm flipV="1">
            <a:off x="4473352" y="2305250"/>
            <a:ext cx="304800" cy="559058"/>
          </a:xfrm>
          <a:prstGeom prst="upArrow">
            <a:avLst/>
          </a:prstGeom>
          <a:solidFill>
            <a:srgbClr val="FF0000"/>
          </a:solidFill>
          <a:ln w="25400" cap="flat" cmpd="sng" algn="ctr">
            <a:noFill/>
            <a:prstDash val="solid"/>
          </a:ln>
          <a:effectLst/>
        </p:spPr>
        <p:txBody>
          <a:bodyPr rtlCol="0" anchor="ctr"/>
          <a:lstStyle/>
          <a:p>
            <a:pPr algn="ctr">
              <a:defRPr/>
            </a:pPr>
            <a:endParaRPr lang="en-GB" kern="0" dirty="0">
              <a:solidFill>
                <a:prstClr val="white"/>
              </a:solidFill>
            </a:endParaRPr>
          </a:p>
        </p:txBody>
      </p:sp>
      <p:sp>
        <p:nvSpPr>
          <p:cNvPr id="4" name="Up Arrow 3"/>
          <p:cNvSpPr/>
          <p:nvPr/>
        </p:nvSpPr>
        <p:spPr>
          <a:xfrm flipV="1">
            <a:off x="755576" y="2305250"/>
            <a:ext cx="304800" cy="559058"/>
          </a:xfrm>
          <a:prstGeom prst="upArrow">
            <a:avLst/>
          </a:prstGeom>
          <a:solidFill>
            <a:srgbClr val="FF0000"/>
          </a:solidFill>
          <a:ln w="25400" cap="flat" cmpd="sng" algn="ctr">
            <a:noFill/>
            <a:prstDash val="solid"/>
          </a:ln>
          <a:effectLst/>
        </p:spPr>
        <p:txBody>
          <a:bodyPr rtlCol="0" anchor="ctr"/>
          <a:lstStyle/>
          <a:p>
            <a:pPr algn="ctr">
              <a:defRPr/>
            </a:pPr>
            <a:endParaRPr lang="en-GB" kern="0" dirty="0">
              <a:solidFill>
                <a:prstClr val="white"/>
              </a:solidFill>
            </a:endParaRPr>
          </a:p>
        </p:txBody>
      </p:sp>
    </p:spTree>
    <p:extLst>
      <p:ext uri="{BB962C8B-B14F-4D97-AF65-F5344CB8AC3E}">
        <p14:creationId xmlns:p14="http://schemas.microsoft.com/office/powerpoint/2010/main" val="158332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6" y="741142"/>
            <a:ext cx="8797118" cy="537786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5" name="Right Arrow 4"/>
          <p:cNvSpPr/>
          <p:nvPr/>
        </p:nvSpPr>
        <p:spPr>
          <a:xfrm rot="10800000">
            <a:off x="4562438" y="5445224"/>
            <a:ext cx="489203" cy="108012"/>
          </a:xfrm>
          <a:prstGeom prst="rightArrow">
            <a:avLst/>
          </a:prstGeom>
          <a:solidFill>
            <a:schemeClr val="tx1"/>
          </a:solidFill>
          <a:ln w="25400" cap="flat" cmpd="sng" algn="ctr">
            <a:noFill/>
            <a:prstDash val="solid"/>
          </a:ln>
          <a:effectLst/>
        </p:spPr>
        <p:txBody>
          <a:bodyPr rtlCol="0" anchor="ctr"/>
          <a:lstStyle/>
          <a:p>
            <a:pPr algn="ctr">
              <a:defRPr/>
            </a:pPr>
            <a:endParaRPr lang="en-GB" kern="0">
              <a:solidFill>
                <a:prstClr val="white"/>
              </a:solidFill>
            </a:endParaRPr>
          </a:p>
        </p:txBody>
      </p:sp>
      <p:sp>
        <p:nvSpPr>
          <p:cNvPr id="6" name="TextBox 5"/>
          <p:cNvSpPr txBox="1"/>
          <p:nvPr/>
        </p:nvSpPr>
        <p:spPr>
          <a:xfrm>
            <a:off x="5047042" y="5320666"/>
            <a:ext cx="2910896" cy="307777"/>
          </a:xfrm>
          <a:prstGeom prst="rect">
            <a:avLst/>
          </a:prstGeom>
          <a:solidFill>
            <a:schemeClr val="bg1"/>
          </a:solidFill>
        </p:spPr>
        <p:txBody>
          <a:bodyPr wrap="square" rtlCol="0">
            <a:spAutoFit/>
          </a:bodyPr>
          <a:lstStyle/>
          <a:p>
            <a:r>
              <a:rPr lang="en-GB" sz="1400" dirty="0" smtClean="0"/>
              <a:t>Space for extra information if needed</a:t>
            </a:r>
            <a:endParaRPr lang="en-GB" sz="1400" dirty="0"/>
          </a:p>
        </p:txBody>
      </p:sp>
      <p:sp>
        <p:nvSpPr>
          <p:cNvPr id="8" name="Right Arrow 7"/>
          <p:cNvSpPr/>
          <p:nvPr/>
        </p:nvSpPr>
        <p:spPr>
          <a:xfrm rot="10800000">
            <a:off x="4558602" y="5654706"/>
            <a:ext cx="489203" cy="108012"/>
          </a:xfrm>
          <a:prstGeom prst="rightArrow">
            <a:avLst/>
          </a:prstGeom>
          <a:solidFill>
            <a:srgbClr val="00B050"/>
          </a:solidFill>
          <a:ln w="25400" cap="flat" cmpd="sng" algn="ctr">
            <a:noFill/>
            <a:prstDash val="solid"/>
          </a:ln>
          <a:effectLst/>
        </p:spPr>
        <p:txBody>
          <a:bodyPr rtlCol="0" anchor="ctr"/>
          <a:lstStyle/>
          <a:p>
            <a:pPr algn="ctr">
              <a:defRPr/>
            </a:pPr>
            <a:endParaRPr lang="en-GB" kern="0">
              <a:solidFill>
                <a:prstClr val="white"/>
              </a:solidFill>
            </a:endParaRPr>
          </a:p>
        </p:txBody>
      </p:sp>
      <p:sp>
        <p:nvSpPr>
          <p:cNvPr id="9" name="TextBox 8"/>
          <p:cNvSpPr txBox="1"/>
          <p:nvPr/>
        </p:nvSpPr>
        <p:spPr>
          <a:xfrm>
            <a:off x="5051640" y="5555236"/>
            <a:ext cx="3120760" cy="307777"/>
          </a:xfrm>
          <a:prstGeom prst="rect">
            <a:avLst/>
          </a:prstGeom>
          <a:solidFill>
            <a:schemeClr val="bg1"/>
          </a:solidFill>
        </p:spPr>
        <p:txBody>
          <a:bodyPr wrap="square" rtlCol="0">
            <a:spAutoFit/>
          </a:bodyPr>
          <a:lstStyle/>
          <a:p>
            <a:r>
              <a:rPr lang="en-GB" sz="1400" dirty="0" smtClean="0">
                <a:solidFill>
                  <a:srgbClr val="00B050"/>
                </a:solidFill>
              </a:rPr>
              <a:t>Additional throat swab participants only</a:t>
            </a:r>
            <a:endParaRPr lang="en-GB" sz="1400" dirty="0">
              <a:solidFill>
                <a:srgbClr val="00B050"/>
              </a:solidFill>
            </a:endParaRPr>
          </a:p>
        </p:txBody>
      </p:sp>
      <p:sp>
        <p:nvSpPr>
          <p:cNvPr id="10" name="Right Brace 9"/>
          <p:cNvSpPr/>
          <p:nvPr/>
        </p:nvSpPr>
        <p:spPr>
          <a:xfrm>
            <a:off x="4644008" y="4293096"/>
            <a:ext cx="144016" cy="100811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11" name="TextBox 10"/>
          <p:cNvSpPr txBox="1"/>
          <p:nvPr/>
        </p:nvSpPr>
        <p:spPr>
          <a:xfrm>
            <a:off x="4765576" y="4622996"/>
            <a:ext cx="1296144" cy="369332"/>
          </a:xfrm>
          <a:prstGeom prst="rect">
            <a:avLst/>
          </a:prstGeom>
          <a:noFill/>
        </p:spPr>
        <p:txBody>
          <a:bodyPr wrap="square" rtlCol="0">
            <a:spAutoFit/>
          </a:bodyPr>
          <a:lstStyle/>
          <a:p>
            <a:r>
              <a:rPr lang="en-GB" dirty="0" smtClean="0">
                <a:solidFill>
                  <a:srgbClr val="FF0000"/>
                </a:solidFill>
              </a:rPr>
              <a:t>All children</a:t>
            </a:r>
            <a:endParaRPr lang="en-GB" dirty="0">
              <a:solidFill>
                <a:srgbClr val="FF0000"/>
              </a:solidFill>
            </a:endParaRPr>
          </a:p>
        </p:txBody>
      </p:sp>
    </p:spTree>
    <p:extLst>
      <p:ext uri="{BB962C8B-B14F-4D97-AF65-F5344CB8AC3E}">
        <p14:creationId xmlns:p14="http://schemas.microsoft.com/office/powerpoint/2010/main" val="109076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124744"/>
            <a:ext cx="5832648" cy="543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1696"/>
            <a:ext cx="8229600" cy="1143000"/>
          </a:xfrm>
        </p:spPr>
        <p:txBody>
          <a:bodyPr/>
          <a:lstStyle/>
          <a:p>
            <a:r>
              <a:rPr lang="en-GB" dirty="0" smtClean="0"/>
              <a:t>Baseline information</a:t>
            </a:r>
            <a:endParaRPr lang="en-GB" dirty="0"/>
          </a:p>
        </p:txBody>
      </p:sp>
      <p:sp>
        <p:nvSpPr>
          <p:cNvPr id="3" name="TextBox 2"/>
          <p:cNvSpPr txBox="1"/>
          <p:nvPr/>
        </p:nvSpPr>
        <p:spPr>
          <a:xfrm>
            <a:off x="2267744" y="2869700"/>
            <a:ext cx="4464496" cy="1169551"/>
          </a:xfrm>
          <a:prstGeom prst="rect">
            <a:avLst/>
          </a:prstGeom>
          <a:noFill/>
          <a:ln w="25400">
            <a:solidFill>
              <a:srgbClr val="FF0000"/>
            </a:solidFill>
          </a:ln>
        </p:spPr>
        <p:txBody>
          <a:bodyPr wrap="square" rtlCol="0">
            <a:spAutoFit/>
          </a:bodyPr>
          <a:lstStyle/>
          <a:p>
            <a:endParaRPr lang="en-GB" sz="1400" dirty="0" smtClean="0"/>
          </a:p>
          <a:p>
            <a:endParaRPr lang="en-GB" sz="1400" dirty="0"/>
          </a:p>
          <a:p>
            <a:endParaRPr lang="en-GB" sz="1400" dirty="0" smtClean="0"/>
          </a:p>
          <a:p>
            <a:endParaRPr lang="en-GB" sz="1400" dirty="0"/>
          </a:p>
          <a:p>
            <a:endParaRPr lang="en-GB" sz="1400" dirty="0"/>
          </a:p>
        </p:txBody>
      </p:sp>
    </p:spTree>
    <p:extLst>
      <p:ext uri="{BB962C8B-B14F-4D97-AF65-F5344CB8AC3E}">
        <p14:creationId xmlns:p14="http://schemas.microsoft.com/office/powerpoint/2010/main" val="411949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Re-consultations</a:t>
            </a:r>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0" y="1589414"/>
            <a:ext cx="9847263" cy="34099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5" name="TextBox 4"/>
          <p:cNvSpPr txBox="1"/>
          <p:nvPr/>
        </p:nvSpPr>
        <p:spPr>
          <a:xfrm>
            <a:off x="395536" y="5445224"/>
            <a:ext cx="8352928" cy="830997"/>
          </a:xfrm>
          <a:prstGeom prst="rect">
            <a:avLst/>
          </a:prstGeom>
          <a:noFill/>
        </p:spPr>
        <p:txBody>
          <a:bodyPr wrap="square" rtlCol="0">
            <a:spAutoFit/>
          </a:bodyPr>
          <a:lstStyle/>
          <a:p>
            <a:r>
              <a:rPr lang="en-GB" sz="2400" dirty="0" smtClean="0"/>
              <a:t>N.B. Check scanned documents as well as consultations section of medical notes to identify re-consultations </a:t>
            </a:r>
            <a:endParaRPr lang="en-GB" sz="2400" dirty="0"/>
          </a:p>
        </p:txBody>
      </p:sp>
    </p:spTree>
    <p:extLst>
      <p:ext uri="{BB962C8B-B14F-4D97-AF65-F5344CB8AC3E}">
        <p14:creationId xmlns:p14="http://schemas.microsoft.com/office/powerpoint/2010/main" val="4277929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1800" y="2492896"/>
            <a:ext cx="3744416" cy="1384995"/>
          </a:xfrm>
          <a:prstGeom prst="rect">
            <a:avLst/>
          </a:prstGeom>
          <a:solidFill>
            <a:srgbClr val="FFFF00"/>
          </a:solidFill>
        </p:spPr>
        <p:txBody>
          <a:bodyPr wrap="square" rtlCol="0">
            <a:spAutoFit/>
          </a:bodyPr>
          <a:lstStyle/>
          <a:p>
            <a:pPr algn="ctr"/>
            <a:r>
              <a:rPr lang="en-GB" sz="2800" b="1" dirty="0" smtClean="0"/>
              <a:t>Primary outcome:</a:t>
            </a:r>
          </a:p>
          <a:p>
            <a:pPr algn="ctr"/>
            <a:r>
              <a:rPr lang="en-GB" sz="2800" b="1" dirty="0" smtClean="0">
                <a:solidFill>
                  <a:srgbClr val="FF0000"/>
                </a:solidFill>
              </a:rPr>
              <a:t>Re-consultation due to clinical deterioration</a:t>
            </a:r>
            <a:endParaRPr lang="en-GB" sz="2800" b="1" dirty="0">
              <a:solidFill>
                <a:srgbClr val="FF0000"/>
              </a:solidFill>
            </a:endParaRPr>
          </a:p>
        </p:txBody>
      </p:sp>
      <p:sp>
        <p:nvSpPr>
          <p:cNvPr id="5" name="TextBox 4"/>
          <p:cNvSpPr txBox="1"/>
          <p:nvPr/>
        </p:nvSpPr>
        <p:spPr>
          <a:xfrm>
            <a:off x="2771800" y="221443"/>
            <a:ext cx="3744416" cy="1384995"/>
          </a:xfrm>
          <a:prstGeom prst="rect">
            <a:avLst/>
          </a:prstGeom>
          <a:noFill/>
        </p:spPr>
        <p:txBody>
          <a:bodyPr wrap="square" rtlCol="0">
            <a:spAutoFit/>
          </a:bodyPr>
          <a:lstStyle/>
          <a:p>
            <a:pPr algn="ctr"/>
            <a:r>
              <a:rPr lang="en-GB" sz="2800" dirty="0" smtClean="0"/>
              <a:t>Same symptoms as original presentation but </a:t>
            </a:r>
            <a:r>
              <a:rPr lang="en-GB" sz="2800" dirty="0" smtClean="0">
                <a:solidFill>
                  <a:srgbClr val="FF0000"/>
                </a:solidFill>
              </a:rPr>
              <a:t>worsening</a:t>
            </a:r>
          </a:p>
        </p:txBody>
      </p:sp>
      <p:sp>
        <p:nvSpPr>
          <p:cNvPr id="6" name="TextBox 5"/>
          <p:cNvSpPr txBox="1"/>
          <p:nvPr/>
        </p:nvSpPr>
        <p:spPr>
          <a:xfrm>
            <a:off x="4932040" y="4653136"/>
            <a:ext cx="3744416" cy="954107"/>
          </a:xfrm>
          <a:prstGeom prst="rect">
            <a:avLst/>
          </a:prstGeom>
          <a:noFill/>
        </p:spPr>
        <p:txBody>
          <a:bodyPr wrap="square" rtlCol="0">
            <a:spAutoFit/>
          </a:bodyPr>
          <a:lstStyle/>
          <a:p>
            <a:pPr algn="ctr"/>
            <a:r>
              <a:rPr lang="en-GB" sz="2800" dirty="0" smtClean="0"/>
              <a:t>Development of </a:t>
            </a:r>
            <a:r>
              <a:rPr lang="en-GB" sz="2800" dirty="0" smtClean="0">
                <a:solidFill>
                  <a:srgbClr val="FF0000"/>
                </a:solidFill>
              </a:rPr>
              <a:t>new symptoms</a:t>
            </a:r>
          </a:p>
        </p:txBody>
      </p:sp>
      <p:sp>
        <p:nvSpPr>
          <p:cNvPr id="7" name="TextBox 6"/>
          <p:cNvSpPr txBox="1"/>
          <p:nvPr/>
        </p:nvSpPr>
        <p:spPr>
          <a:xfrm>
            <a:off x="251520" y="4680398"/>
            <a:ext cx="3744416" cy="1815882"/>
          </a:xfrm>
          <a:prstGeom prst="rect">
            <a:avLst/>
          </a:prstGeom>
          <a:noFill/>
        </p:spPr>
        <p:txBody>
          <a:bodyPr wrap="square" rtlCol="0">
            <a:spAutoFit/>
          </a:bodyPr>
          <a:lstStyle/>
          <a:p>
            <a:pPr algn="ctr"/>
            <a:r>
              <a:rPr lang="en-GB" sz="2800" dirty="0" smtClean="0"/>
              <a:t>Development of </a:t>
            </a:r>
            <a:r>
              <a:rPr lang="en-GB" sz="2800" dirty="0" smtClean="0">
                <a:solidFill>
                  <a:srgbClr val="FF0000"/>
                </a:solidFill>
              </a:rPr>
              <a:t>complications </a:t>
            </a:r>
            <a:r>
              <a:rPr lang="en-GB" sz="2800" dirty="0" smtClean="0"/>
              <a:t>requiring medication or hospitalisation</a:t>
            </a:r>
          </a:p>
        </p:txBody>
      </p:sp>
      <p:sp>
        <p:nvSpPr>
          <p:cNvPr id="9" name="Up Arrow 8"/>
          <p:cNvSpPr/>
          <p:nvPr/>
        </p:nvSpPr>
        <p:spPr>
          <a:xfrm>
            <a:off x="4499992" y="1606438"/>
            <a:ext cx="360040" cy="77524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3643304">
            <a:off x="3116416" y="3963576"/>
            <a:ext cx="360040" cy="77524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7790620">
            <a:off x="5813044" y="3955224"/>
            <a:ext cx="360040" cy="77524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507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 for re-consultation</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69" y="2170113"/>
            <a:ext cx="9534105" cy="225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744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1764</Words>
  <Application>Microsoft Office PowerPoint</Application>
  <PresentationFormat>On-screen Show (4:3)</PresentationFormat>
  <Paragraphs>155</Paragraphs>
  <Slides>27</Slides>
  <Notes>27</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11_Office Theme</vt:lpstr>
      <vt:lpstr>1_Office Theme</vt:lpstr>
      <vt:lpstr>2_Office Theme</vt:lpstr>
      <vt:lpstr>The early use of Antibiotics in at Risk CHildren with InfluEnza</vt:lpstr>
      <vt:lpstr>PowerPoint Presentation</vt:lpstr>
      <vt:lpstr>Accessing online notes review</vt:lpstr>
      <vt:lpstr>PowerPoint Presentation</vt:lpstr>
      <vt:lpstr>PowerPoint Presentation</vt:lpstr>
      <vt:lpstr>Baseline information</vt:lpstr>
      <vt:lpstr>Re-consultations</vt:lpstr>
      <vt:lpstr>PowerPoint Presentation</vt:lpstr>
      <vt:lpstr>Reason for re-consultation</vt:lpstr>
      <vt:lpstr>New symptoms</vt:lpstr>
      <vt:lpstr>New diagnoses</vt:lpstr>
      <vt:lpstr>Interventions</vt:lpstr>
      <vt:lpstr>Medications</vt:lpstr>
      <vt:lpstr>Investigations</vt:lpstr>
      <vt:lpstr>PowerPoint Presentation</vt:lpstr>
      <vt:lpstr>Hospital admissions and deaths</vt:lpstr>
      <vt:lpstr>Hospital admissions</vt:lpstr>
      <vt:lpstr>Antibiotics and other treatments</vt:lpstr>
      <vt:lpstr>Investigations</vt:lpstr>
      <vt:lpstr>Medical history</vt:lpstr>
      <vt:lpstr>PowerPoint Presentation</vt:lpstr>
      <vt:lpstr>Regular medications</vt:lpstr>
      <vt:lpstr>Vaccinations</vt:lpstr>
      <vt:lpstr>Acute consultations </vt:lpstr>
      <vt:lpstr>Antibiotics </vt:lpstr>
      <vt:lpstr>Additional notes review</vt:lpstr>
      <vt:lpstr>PowerPoint Presentation</vt:lpstr>
    </vt:vector>
  </TitlesOfParts>
  <Company>University of Oxford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kywang</dc:creator>
  <cp:lastModifiedBy>kywang</cp:lastModifiedBy>
  <cp:revision>56</cp:revision>
  <dcterms:created xsi:type="dcterms:W3CDTF">2014-08-14T15:27:40Z</dcterms:created>
  <dcterms:modified xsi:type="dcterms:W3CDTF">2014-09-02T13:29:50Z</dcterms:modified>
</cp:coreProperties>
</file>