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 id="2147483660" r:id="rId3"/>
  </p:sldMasterIdLst>
  <p:notesMasterIdLst>
    <p:notesMasterId r:id="rId17"/>
  </p:notesMasterIdLst>
  <p:sldIdLst>
    <p:sldId id="256" r:id="rId4"/>
    <p:sldId id="258" r:id="rId5"/>
    <p:sldId id="259" r:id="rId6"/>
    <p:sldId id="260" r:id="rId7"/>
    <p:sldId id="261" r:id="rId8"/>
    <p:sldId id="262" r:id="rId9"/>
    <p:sldId id="263" r:id="rId10"/>
    <p:sldId id="267" r:id="rId11"/>
    <p:sldId id="268" r:id="rId12"/>
    <p:sldId id="269" r:id="rId13"/>
    <p:sldId id="266" r:id="rId14"/>
    <p:sldId id="264" r:id="rId15"/>
    <p:sldId id="265" r:id="rId16"/>
  </p:sldIdLst>
  <p:sldSz cx="8640763" cy="6483350"/>
  <p:notesSz cx="6858000" cy="9144000"/>
  <p:defaultText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14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866" autoAdjust="0"/>
  </p:normalViewPr>
  <p:slideViewPr>
    <p:cSldViewPr snapToGrid="0" snapToObjects="1">
      <p:cViewPr>
        <p:scale>
          <a:sx n="100" d="100"/>
          <a:sy n="100" d="100"/>
        </p:scale>
        <p:origin x="-456" y="-168"/>
      </p:cViewPr>
      <p:guideLst>
        <p:guide orient="horz" pos="2042"/>
        <p:guide pos="272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059750-F34A-4707-A75B-50C0B743B8E0}" type="datetimeFigureOut">
              <a:rPr lang="en-GB" smtClean="0"/>
              <a:t>02/02/2015</a:t>
            </a:fld>
            <a:endParaRPr lang="en-GB"/>
          </a:p>
        </p:txBody>
      </p:sp>
      <p:sp>
        <p:nvSpPr>
          <p:cNvPr id="4" name="Slide Image Placeholder 3"/>
          <p:cNvSpPr>
            <a:spLocks noGrp="1" noRot="1" noChangeAspect="1"/>
          </p:cNvSpPr>
          <p:nvPr>
            <p:ph type="sldImg" idx="2"/>
          </p:nvPr>
        </p:nvSpPr>
        <p:spPr>
          <a:xfrm>
            <a:off x="1144588" y="685800"/>
            <a:ext cx="4568825"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E14FEC-4ECD-41EC-864A-36BE8BCF18EE}" type="slidenum">
              <a:rPr lang="en-GB" smtClean="0"/>
              <a:t>‹#›</a:t>
            </a:fld>
            <a:endParaRPr lang="en-GB"/>
          </a:p>
        </p:txBody>
      </p:sp>
    </p:spTree>
    <p:extLst>
      <p:ext uri="{BB962C8B-B14F-4D97-AF65-F5344CB8AC3E}">
        <p14:creationId xmlns:p14="http://schemas.microsoft.com/office/powerpoint/2010/main" val="338393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www.archiestudy.com</a:t>
            </a:r>
            <a:r>
              <a:rPr lang="en-GB" baseline="0" dirty="0" smtClean="0"/>
              <a:t> will take you to the top screen; if you click on log in you will be taken to the bottom screen. </a:t>
            </a:r>
            <a:r>
              <a:rPr lang="en-GB" dirty="0" smtClean="0"/>
              <a:t>Use login name and password send by email, you will need to change your password</a:t>
            </a:r>
          </a:p>
          <a:p>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5</a:t>
            </a:fld>
            <a:endParaRPr lang="en-GB"/>
          </a:p>
        </p:txBody>
      </p:sp>
    </p:spTree>
    <p:extLst>
      <p:ext uri="{BB962C8B-B14F-4D97-AF65-F5344CB8AC3E}">
        <p14:creationId xmlns:p14="http://schemas.microsoft.com/office/powerpoint/2010/main" val="1112767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At the bottom of the website, the following information is available. </a:t>
            </a:r>
          </a:p>
          <a:p>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6</a:t>
            </a:fld>
            <a:endParaRPr lang="en-GB"/>
          </a:p>
        </p:txBody>
      </p:sp>
    </p:spTree>
    <p:extLst>
      <p:ext uri="{BB962C8B-B14F-4D97-AF65-F5344CB8AC3E}">
        <p14:creationId xmlns:p14="http://schemas.microsoft.com/office/powerpoint/2010/main" val="3444332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Via de website</a:t>
            </a:r>
            <a:r>
              <a:rPr lang="en-GB" baseline="0" dirty="0" smtClean="0"/>
              <a:t> you can go to the </a:t>
            </a:r>
            <a:r>
              <a:rPr lang="en-GB" baseline="0" dirty="0" err="1" smtClean="0"/>
              <a:t>Sortition</a:t>
            </a:r>
            <a:r>
              <a:rPr lang="en-GB" baseline="0" dirty="0" smtClean="0"/>
              <a:t> website (for randomisation). </a:t>
            </a:r>
            <a:r>
              <a:rPr lang="en-GB" dirty="0" smtClean="0"/>
              <a:t>Use username and password provided to log in. </a:t>
            </a:r>
          </a:p>
          <a:p>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7</a:t>
            </a:fld>
            <a:endParaRPr lang="en-GB"/>
          </a:p>
        </p:txBody>
      </p:sp>
    </p:spTree>
    <p:extLst>
      <p:ext uri="{BB962C8B-B14F-4D97-AF65-F5344CB8AC3E}">
        <p14:creationId xmlns:p14="http://schemas.microsoft.com/office/powerpoint/2010/main" val="218173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next</a:t>
            </a:r>
            <a:r>
              <a:rPr lang="en-GB" baseline="0" dirty="0" smtClean="0"/>
              <a:t> screen will say DEMO in green, once you have signed the online training sheet and we have the drugs this will change to LIVE in red. You can click on your site in order to proceed. </a:t>
            </a:r>
            <a:r>
              <a:rPr lang="en-GB" dirty="0" smtClean="0"/>
              <a:t>Click on randomise new participant</a:t>
            </a:r>
          </a:p>
          <a:p>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8</a:t>
            </a:fld>
            <a:endParaRPr lang="en-GB"/>
          </a:p>
        </p:txBody>
      </p:sp>
    </p:spTree>
    <p:extLst>
      <p:ext uri="{BB962C8B-B14F-4D97-AF65-F5344CB8AC3E}">
        <p14:creationId xmlns:p14="http://schemas.microsoft.com/office/powerpoint/2010/main" val="201255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Here you can fill out the necessary details. Your blue</a:t>
            </a:r>
            <a:r>
              <a:rPr lang="en-GB" baseline="0" dirty="0" smtClean="0"/>
              <a:t> recruitment pack should have all the information. “Source allocated pack from:” should have your site listed</a:t>
            </a:r>
            <a:endParaRPr lang="en-GB" dirty="0" smtClean="0"/>
          </a:p>
          <a:p>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9</a:t>
            </a:fld>
            <a:endParaRPr lang="en-GB"/>
          </a:p>
        </p:txBody>
      </p:sp>
    </p:spTree>
    <p:extLst>
      <p:ext uri="{BB962C8B-B14F-4D97-AF65-F5344CB8AC3E}">
        <p14:creationId xmlns:p14="http://schemas.microsoft.com/office/powerpoint/2010/main" val="314252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After you</a:t>
            </a:r>
            <a:r>
              <a:rPr lang="en-GB" baseline="0" dirty="0" smtClean="0"/>
              <a:t> have filled out all the information you will be taken to this screen. You can print the label and sign it off.</a:t>
            </a:r>
            <a:endParaRPr lang="en-GB" dirty="0" smtClean="0"/>
          </a:p>
          <a:p>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10</a:t>
            </a:fld>
            <a:endParaRPr lang="en-GB"/>
          </a:p>
        </p:txBody>
      </p:sp>
    </p:spTree>
    <p:extLst>
      <p:ext uri="{BB962C8B-B14F-4D97-AF65-F5344CB8AC3E}">
        <p14:creationId xmlns:p14="http://schemas.microsoft.com/office/powerpoint/2010/main" val="3886994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 the website you can</a:t>
            </a:r>
            <a:r>
              <a:rPr lang="en-GB" baseline="0" dirty="0" smtClean="0"/>
              <a:t> find the link to go to </a:t>
            </a:r>
            <a:r>
              <a:rPr lang="en-GB" baseline="0" dirty="0" err="1" smtClean="0"/>
              <a:t>OpenClinica</a:t>
            </a:r>
            <a:r>
              <a:rPr lang="en-GB" baseline="0" dirty="0" smtClean="0"/>
              <a:t> to input your data (follow-up data collection). Furthermore, you can find a comprehensive manual on how to use </a:t>
            </a:r>
            <a:r>
              <a:rPr lang="en-GB" baseline="0" dirty="0" err="1" smtClean="0"/>
              <a:t>OpenClinica</a:t>
            </a:r>
            <a:r>
              <a:rPr lang="en-GB" baseline="0" dirty="0" smtClean="0"/>
              <a:t> (under data entry training)</a:t>
            </a:r>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11</a:t>
            </a:fld>
            <a:endParaRPr lang="en-GB"/>
          </a:p>
        </p:txBody>
      </p:sp>
    </p:spTree>
    <p:extLst>
      <p:ext uri="{BB962C8B-B14F-4D97-AF65-F5344CB8AC3E}">
        <p14:creationId xmlns:p14="http://schemas.microsoft.com/office/powerpoint/2010/main" val="253274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be aware</a:t>
            </a:r>
            <a:r>
              <a:rPr lang="en-GB" baseline="0" dirty="0" smtClean="0"/>
              <a:t> that the log in you have received initially will only take you to the demo version of </a:t>
            </a:r>
            <a:r>
              <a:rPr lang="en-GB" baseline="0" dirty="0" err="1" smtClean="0"/>
              <a:t>OpenClinica</a:t>
            </a:r>
            <a:r>
              <a:rPr lang="en-GB" baseline="0" dirty="0" smtClean="0"/>
              <a:t>. The link on the website will take you to the </a:t>
            </a:r>
            <a:r>
              <a:rPr lang="en-GB" baseline="0" smtClean="0"/>
              <a:t>live version.</a:t>
            </a:r>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12</a:t>
            </a:fld>
            <a:endParaRPr lang="en-GB"/>
          </a:p>
        </p:txBody>
      </p:sp>
    </p:spTree>
    <p:extLst>
      <p:ext uri="{BB962C8B-B14F-4D97-AF65-F5344CB8AC3E}">
        <p14:creationId xmlns:p14="http://schemas.microsoft.com/office/powerpoint/2010/main" val="430460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a:t>
            </a:r>
            <a:r>
              <a:rPr lang="en-GB" baseline="0" dirty="0" smtClean="0"/>
              <a:t> top screen is a display for inputting a new patient into open </a:t>
            </a:r>
            <a:r>
              <a:rPr lang="en-GB" baseline="0" dirty="0" err="1" smtClean="0"/>
              <a:t>clinica</a:t>
            </a:r>
            <a:r>
              <a:rPr lang="en-GB" baseline="0" dirty="0" smtClean="0"/>
              <a:t>. The bottom gives an overview of the participants that are in Open </a:t>
            </a:r>
            <a:r>
              <a:rPr lang="en-GB" baseline="0" dirty="0" err="1" smtClean="0"/>
              <a:t>Clinica</a:t>
            </a:r>
            <a:r>
              <a:rPr lang="en-GB" baseline="0" dirty="0" smtClean="0"/>
              <a:t> and information on how data inputting is coming along.</a:t>
            </a:r>
            <a:endParaRPr lang="en-GB" dirty="0" smtClean="0"/>
          </a:p>
          <a:p>
            <a:endParaRPr lang="en-GB" dirty="0"/>
          </a:p>
        </p:txBody>
      </p:sp>
      <p:sp>
        <p:nvSpPr>
          <p:cNvPr id="4" name="Slide Number Placeholder 3"/>
          <p:cNvSpPr>
            <a:spLocks noGrp="1"/>
          </p:cNvSpPr>
          <p:nvPr>
            <p:ph type="sldNum" sz="quarter" idx="10"/>
          </p:nvPr>
        </p:nvSpPr>
        <p:spPr/>
        <p:txBody>
          <a:bodyPr/>
          <a:lstStyle/>
          <a:p>
            <a:fld id="{FCE14FEC-4ECD-41EC-864A-36BE8BCF18EE}" type="slidenum">
              <a:rPr lang="en-GB" smtClean="0"/>
              <a:t>13</a:t>
            </a:fld>
            <a:endParaRPr lang="en-GB"/>
          </a:p>
        </p:txBody>
      </p:sp>
    </p:spTree>
    <p:extLst>
      <p:ext uri="{BB962C8B-B14F-4D97-AF65-F5344CB8AC3E}">
        <p14:creationId xmlns:p14="http://schemas.microsoft.com/office/powerpoint/2010/main" val="1745789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7109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735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49056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15" name="Picture 14"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2116942618"/>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userDrawn="1"/>
        </p:nvSpPr>
        <p:spPr bwMode="auto">
          <a:xfrm>
            <a:off x="-1" y="815070"/>
            <a:ext cx="8640763" cy="5668279"/>
          </a:xfrm>
          <a:prstGeom prst="rect">
            <a:avLst/>
          </a:prstGeom>
          <a:solidFill>
            <a:srgbClr val="002147"/>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20" name="Picture 19"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104808600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65107" y="178883"/>
            <a:ext cx="1521068" cy="468528"/>
          </a:xfrm>
          <a:prstGeom prst="rect">
            <a:avLst/>
          </a:prstGeom>
        </p:spPr>
      </p:pic>
      <p:sp>
        <p:nvSpPr>
          <p:cNvPr id="12" name="Rectangle 11"/>
          <p:cNvSpPr>
            <a:spLocks noChangeArrowheads="1"/>
          </p:cNvSpPr>
          <p:nvPr userDrawn="1"/>
        </p:nvSpPr>
        <p:spPr bwMode="auto">
          <a:xfrm>
            <a:off x="-1" y="815070"/>
            <a:ext cx="8640763" cy="566827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a:solidFill>
                <a:schemeClr val="lt1"/>
              </a:solidFill>
              <a:latin typeface="+mn-lt"/>
              <a:ea typeface="+mn-ea"/>
              <a:cs typeface="+mn-cs"/>
            </a:endParaRPr>
          </a:p>
        </p:txBody>
      </p:sp>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78580" y="120652"/>
            <a:ext cx="1798064" cy="584990"/>
          </a:xfrm>
          <a:prstGeom prst="rect">
            <a:avLst/>
          </a:prstGeom>
        </p:spPr>
      </p:pic>
    </p:spTree>
    <p:extLst>
      <p:ext uri="{BB962C8B-B14F-4D97-AF65-F5344CB8AC3E}">
        <p14:creationId xmlns:p14="http://schemas.microsoft.com/office/powerpoint/2010/main" val="40383485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32100" rtl="0" eaLnBrk="1" latinLnBrk="0" hangingPunct="1">
        <a:spcBef>
          <a:spcPct val="0"/>
        </a:spcBef>
        <a:buNone/>
        <a:defRPr sz="4200" kern="1200">
          <a:solidFill>
            <a:schemeClr val="tx1"/>
          </a:solidFill>
          <a:latin typeface="+mj-lt"/>
          <a:ea typeface="+mj-ea"/>
          <a:cs typeface="+mj-cs"/>
        </a:defRPr>
      </a:lvl1pPr>
    </p:titleStyle>
    <p:bodyStyle>
      <a:lvl1pPr marL="324075" indent="-324075" algn="l" defTabSz="432100" rtl="0" eaLnBrk="1" latinLnBrk="0" hangingPunct="1">
        <a:spcBef>
          <a:spcPct val="20000"/>
        </a:spcBef>
        <a:buFont typeface="Arial"/>
        <a:buChar char="•"/>
        <a:defRPr sz="3000" kern="1200">
          <a:solidFill>
            <a:schemeClr val="tx1"/>
          </a:solidFill>
          <a:latin typeface="+mn-lt"/>
          <a:ea typeface="+mn-ea"/>
          <a:cs typeface="+mn-cs"/>
        </a:defRPr>
      </a:lvl1pPr>
      <a:lvl2pPr marL="702162" indent="-270062" algn="l" defTabSz="432100" rtl="0" eaLnBrk="1" latinLnBrk="0" hangingPunct="1">
        <a:spcBef>
          <a:spcPct val="20000"/>
        </a:spcBef>
        <a:buFont typeface="Arial"/>
        <a:buChar char="–"/>
        <a:defRPr sz="2600" kern="1200">
          <a:solidFill>
            <a:schemeClr val="tx1"/>
          </a:solidFill>
          <a:latin typeface="+mn-lt"/>
          <a:ea typeface="+mn-ea"/>
          <a:cs typeface="+mn-cs"/>
        </a:defRPr>
      </a:lvl2pPr>
      <a:lvl3pPr marL="1080249" indent="-216050" algn="l" defTabSz="432100" rtl="0" eaLnBrk="1" latinLnBrk="0" hangingPunct="1">
        <a:spcBef>
          <a:spcPct val="20000"/>
        </a:spcBef>
        <a:buFont typeface="Arial"/>
        <a:buChar char="•"/>
        <a:defRPr sz="2300" kern="1200">
          <a:solidFill>
            <a:schemeClr val="tx1"/>
          </a:solidFill>
          <a:latin typeface="+mn-lt"/>
          <a:ea typeface="+mn-ea"/>
          <a:cs typeface="+mn-cs"/>
        </a:defRPr>
      </a:lvl3pPr>
      <a:lvl4pPr marL="1512349" indent="-216050" algn="l" defTabSz="432100" rtl="0" eaLnBrk="1" latinLnBrk="0" hangingPunct="1">
        <a:spcBef>
          <a:spcPct val="20000"/>
        </a:spcBef>
        <a:buFont typeface="Arial"/>
        <a:buChar char="–"/>
        <a:defRPr sz="1900" kern="1200">
          <a:solidFill>
            <a:schemeClr val="tx1"/>
          </a:solidFill>
          <a:latin typeface="+mn-lt"/>
          <a:ea typeface="+mn-ea"/>
          <a:cs typeface="+mn-cs"/>
        </a:defRPr>
      </a:lvl4pPr>
      <a:lvl5pPr marL="1944449" indent="-216050" algn="l" defTabSz="432100" rtl="0" eaLnBrk="1" latinLnBrk="0" hangingPunct="1">
        <a:spcBef>
          <a:spcPct val="20000"/>
        </a:spcBef>
        <a:buFont typeface="Arial"/>
        <a:buChar char="»"/>
        <a:defRPr sz="1900" kern="1200">
          <a:solidFill>
            <a:schemeClr val="tx1"/>
          </a:solidFill>
          <a:latin typeface="+mn-lt"/>
          <a:ea typeface="+mn-ea"/>
          <a:cs typeface="+mn-cs"/>
        </a:defRPr>
      </a:lvl5pPr>
      <a:lvl6pPr marL="2376548" indent="-216050" algn="l" defTabSz="432100" rtl="0" eaLnBrk="1" latinLnBrk="0" hangingPunct="1">
        <a:spcBef>
          <a:spcPct val="20000"/>
        </a:spcBef>
        <a:buFont typeface="Arial"/>
        <a:buChar char="•"/>
        <a:defRPr sz="1900" kern="1200">
          <a:solidFill>
            <a:schemeClr val="tx1"/>
          </a:solidFill>
          <a:latin typeface="+mn-lt"/>
          <a:ea typeface="+mn-ea"/>
          <a:cs typeface="+mn-cs"/>
        </a:defRPr>
      </a:lvl6pPr>
      <a:lvl7pPr marL="2808648" indent="-216050" algn="l" defTabSz="432100" rtl="0" eaLnBrk="1" latinLnBrk="0" hangingPunct="1">
        <a:spcBef>
          <a:spcPct val="20000"/>
        </a:spcBef>
        <a:buFont typeface="Arial"/>
        <a:buChar char="•"/>
        <a:defRPr sz="1900" kern="1200">
          <a:solidFill>
            <a:schemeClr val="tx1"/>
          </a:solidFill>
          <a:latin typeface="+mn-lt"/>
          <a:ea typeface="+mn-ea"/>
          <a:cs typeface="+mn-cs"/>
        </a:defRPr>
      </a:lvl7pPr>
      <a:lvl8pPr marL="3240748" indent="-216050" algn="l" defTabSz="432100" rtl="0" eaLnBrk="1" latinLnBrk="0" hangingPunct="1">
        <a:spcBef>
          <a:spcPct val="20000"/>
        </a:spcBef>
        <a:buFont typeface="Arial"/>
        <a:buChar char="•"/>
        <a:defRPr sz="1900" kern="1200">
          <a:solidFill>
            <a:schemeClr val="tx1"/>
          </a:solidFill>
          <a:latin typeface="+mn-lt"/>
          <a:ea typeface="+mn-ea"/>
          <a:cs typeface="+mn-cs"/>
        </a:defRPr>
      </a:lvl8pPr>
      <a:lvl9pPr marL="3672848" indent="-216050" algn="l" defTabSz="432100"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32100" rtl="0" eaLnBrk="1" latinLnBrk="0" hangingPunct="1">
        <a:defRPr sz="1700" kern="1200">
          <a:solidFill>
            <a:schemeClr val="tx1"/>
          </a:solidFill>
          <a:latin typeface="+mn-lt"/>
          <a:ea typeface="+mn-ea"/>
          <a:cs typeface="+mn-cs"/>
        </a:defRPr>
      </a:lvl1pPr>
      <a:lvl2pPr marL="432100" algn="l" defTabSz="432100" rtl="0" eaLnBrk="1" latinLnBrk="0" hangingPunct="1">
        <a:defRPr sz="1700" kern="1200">
          <a:solidFill>
            <a:schemeClr val="tx1"/>
          </a:solidFill>
          <a:latin typeface="+mn-lt"/>
          <a:ea typeface="+mn-ea"/>
          <a:cs typeface="+mn-cs"/>
        </a:defRPr>
      </a:lvl2pPr>
      <a:lvl3pPr marL="864199" algn="l" defTabSz="432100" rtl="0" eaLnBrk="1" latinLnBrk="0" hangingPunct="1">
        <a:defRPr sz="1700" kern="1200">
          <a:solidFill>
            <a:schemeClr val="tx1"/>
          </a:solidFill>
          <a:latin typeface="+mn-lt"/>
          <a:ea typeface="+mn-ea"/>
          <a:cs typeface="+mn-cs"/>
        </a:defRPr>
      </a:lvl3pPr>
      <a:lvl4pPr marL="1296299" algn="l" defTabSz="432100" rtl="0" eaLnBrk="1" latinLnBrk="0" hangingPunct="1">
        <a:defRPr sz="1700" kern="1200">
          <a:solidFill>
            <a:schemeClr val="tx1"/>
          </a:solidFill>
          <a:latin typeface="+mn-lt"/>
          <a:ea typeface="+mn-ea"/>
          <a:cs typeface="+mn-cs"/>
        </a:defRPr>
      </a:lvl4pPr>
      <a:lvl5pPr marL="1728399" algn="l" defTabSz="432100" rtl="0" eaLnBrk="1" latinLnBrk="0" hangingPunct="1">
        <a:defRPr sz="1700" kern="1200">
          <a:solidFill>
            <a:schemeClr val="tx1"/>
          </a:solidFill>
          <a:latin typeface="+mn-lt"/>
          <a:ea typeface="+mn-ea"/>
          <a:cs typeface="+mn-cs"/>
        </a:defRPr>
      </a:lvl5pPr>
      <a:lvl6pPr marL="2160499" algn="l" defTabSz="432100" rtl="0" eaLnBrk="1" latinLnBrk="0" hangingPunct="1">
        <a:defRPr sz="1700" kern="1200">
          <a:solidFill>
            <a:schemeClr val="tx1"/>
          </a:solidFill>
          <a:latin typeface="+mn-lt"/>
          <a:ea typeface="+mn-ea"/>
          <a:cs typeface="+mn-cs"/>
        </a:defRPr>
      </a:lvl6pPr>
      <a:lvl7pPr marL="2592598" algn="l" defTabSz="432100" rtl="0" eaLnBrk="1" latinLnBrk="0" hangingPunct="1">
        <a:defRPr sz="1700" kern="1200">
          <a:solidFill>
            <a:schemeClr val="tx1"/>
          </a:solidFill>
          <a:latin typeface="+mn-lt"/>
          <a:ea typeface="+mn-ea"/>
          <a:cs typeface="+mn-cs"/>
        </a:defRPr>
      </a:lvl7pPr>
      <a:lvl8pPr marL="3024698" algn="l" defTabSz="432100" rtl="0" eaLnBrk="1" latinLnBrk="0" hangingPunct="1">
        <a:defRPr sz="1700" kern="1200">
          <a:solidFill>
            <a:schemeClr val="tx1"/>
          </a:solidFill>
          <a:latin typeface="+mn-lt"/>
          <a:ea typeface="+mn-ea"/>
          <a:cs typeface="+mn-cs"/>
        </a:defRPr>
      </a:lvl8pPr>
      <a:lvl9pPr marL="3456798" algn="l" defTabSz="432100"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2016125"/>
            <a:ext cx="5476504" cy="1692771"/>
          </a:xfrm>
          <a:prstGeom prst="rect">
            <a:avLst/>
          </a:prstGeom>
          <a:solidFill>
            <a:srgbClr val="FFFFFF">
              <a:alpha val="25098"/>
            </a:srgbClr>
          </a:solidFill>
        </p:spPr>
        <p:txBody>
          <a:bodyPr wrap="square" rtlCol="0">
            <a:spAutoFit/>
          </a:bodyPr>
          <a:lstStyle/>
          <a:p>
            <a:r>
              <a:rPr lang="en-GB" sz="4800" dirty="0">
                <a:solidFill>
                  <a:schemeClr val="bg1"/>
                </a:solidFill>
              </a:rPr>
              <a:t>Online systems</a:t>
            </a:r>
            <a:endParaRPr lang="en-US" sz="1400" dirty="0" smtClean="0">
              <a:solidFill>
                <a:schemeClr val="bg1"/>
              </a:solidFill>
              <a:latin typeface="Arial" panose="020B0604020202020204" pitchFamily="34" charset="0"/>
              <a:cs typeface="Arial" panose="020B0604020202020204" pitchFamily="34" charset="0"/>
            </a:endParaRPr>
          </a:p>
          <a:p>
            <a:r>
              <a:rPr lang="en-US" sz="1400" dirty="0" smtClean="0">
                <a:solidFill>
                  <a:schemeClr val="bg1"/>
                </a:solidFill>
                <a:latin typeface="Arial" panose="020B0604020202020204" pitchFamily="34" charset="0"/>
                <a:cs typeface="Arial" panose="020B0604020202020204" pitchFamily="34" charset="0"/>
              </a:rPr>
              <a:t>ARCHIE</a:t>
            </a:r>
            <a:endParaRPr lang="en-US" sz="1400" dirty="0" smtClean="0">
              <a:solidFill>
                <a:schemeClr val="bg1"/>
              </a:solidFill>
              <a:latin typeface="Arial" panose="020B0604020202020204" pitchFamily="34" charset="0"/>
              <a:cs typeface="Arial" panose="020B0604020202020204" pitchFamily="34" charset="0"/>
            </a:endParaRPr>
          </a:p>
          <a:p>
            <a:endParaRPr lang="en-US" sz="1400" dirty="0">
              <a:solidFill>
                <a:schemeClr val="bg1"/>
              </a:solidFill>
              <a:latin typeface="Arial" panose="020B0604020202020204" pitchFamily="34" charset="0"/>
              <a:cs typeface="Arial" panose="020B0604020202020204" pitchFamily="34" charset="0"/>
            </a:endParaRPr>
          </a:p>
          <a:p>
            <a:endParaRPr lang="en-US" sz="1400" dirty="0" smtClean="0">
              <a:solidFill>
                <a:schemeClr val="bg1"/>
              </a:solidFill>
              <a:latin typeface="Arial" panose="020B0604020202020204" pitchFamily="34" charset="0"/>
              <a:cs typeface="Arial" panose="020B0604020202020204" pitchFamily="34" charset="0"/>
            </a:endParaRPr>
          </a:p>
          <a:p>
            <a:r>
              <a:rPr lang="en-US" sz="1400" dirty="0" smtClean="0">
                <a:solidFill>
                  <a:schemeClr val="bg1"/>
                </a:solidFill>
                <a:latin typeface="Arial" panose="020B0604020202020204" pitchFamily="34" charset="0"/>
                <a:cs typeface="Arial" panose="020B0604020202020204" pitchFamily="34" charset="0"/>
              </a:rPr>
              <a:t>02/02/2015</a:t>
            </a:r>
            <a:endParaRPr lang="en-US" sz="14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830" y="4811577"/>
            <a:ext cx="1410916" cy="675224"/>
          </a:xfrm>
          <a:prstGeom prst="rect">
            <a:avLst/>
          </a:prstGeom>
        </p:spPr>
      </p:pic>
    </p:spTree>
    <p:extLst>
      <p:ext uri="{BB962C8B-B14F-4D97-AF65-F5344CB8AC3E}">
        <p14:creationId xmlns:p14="http://schemas.microsoft.com/office/powerpoint/2010/main" val="365331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9697" y="1119189"/>
            <a:ext cx="4304941" cy="471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715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7051" y="1370082"/>
            <a:ext cx="5095875" cy="707886"/>
          </a:xfrm>
          <a:prstGeom prst="rect">
            <a:avLst/>
          </a:prstGeom>
          <a:noFill/>
        </p:spPr>
        <p:txBody>
          <a:bodyPr wrap="square" rtlCol="0">
            <a:spAutoFit/>
          </a:bodyPr>
          <a:lstStyle/>
          <a:p>
            <a:r>
              <a:rPr lang="en-GB" sz="4000" dirty="0" err="1" smtClean="0">
                <a:latin typeface="Arial" panose="020B0604020202020204" pitchFamily="34" charset="0"/>
                <a:cs typeface="Arial" panose="020B0604020202020204" pitchFamily="34" charset="0"/>
              </a:rPr>
              <a:t>OpenClinica</a:t>
            </a:r>
            <a:r>
              <a:rPr lang="en-GB" sz="4000" dirty="0" smtClean="0">
                <a:latin typeface="Arial" panose="020B0604020202020204" pitchFamily="34" charset="0"/>
                <a:cs typeface="Arial" panose="020B0604020202020204" pitchFamily="34" charset="0"/>
              </a:rPr>
              <a:t> Manual</a:t>
            </a:r>
            <a:endParaRPr lang="en-GB"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51" y="2077968"/>
            <a:ext cx="6076950"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05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OpenClinica</a:t>
            </a:r>
            <a:endParaRPr lang="en-US" sz="4000" dirty="0">
              <a:latin typeface="Arial" panose="020B0604020202020204" pitchFamily="34" charset="0"/>
              <a:cs typeface="Arial" panose="020B0604020202020204" pitchFamily="34" charset="0"/>
            </a:endParaRPr>
          </a:p>
          <a:p>
            <a:endParaRPr lang="en-US" sz="1400" dirty="0" smtClean="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830" y="4811577"/>
            <a:ext cx="1410916" cy="67522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2204864"/>
            <a:ext cx="2531120" cy="2586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772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3770" y="1001577"/>
            <a:ext cx="1410916" cy="67522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703" y="911771"/>
            <a:ext cx="440055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703" y="4001426"/>
            <a:ext cx="7629525"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85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707886"/>
          </a:xfrm>
          <a:prstGeom prst="rect">
            <a:avLst/>
          </a:prstGeom>
          <a:noFill/>
        </p:spPr>
        <p:txBody>
          <a:bodyPr wrap="square" rtlCol="0">
            <a:spAutoFit/>
          </a:bodyPr>
          <a:lstStyle/>
          <a:p>
            <a:r>
              <a:rPr lang="en-GB" sz="4000" dirty="0"/>
              <a:t>Contents</a:t>
            </a:r>
            <a:endParaRPr lang="en-US" sz="1400" dirty="0" smtClean="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559285"/>
            <a:ext cx="5743658"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a:t>Access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Website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err="1"/>
              <a:t>Sortition</a:t>
            </a:r>
            <a:r>
              <a:rPr lang="en-GB" sz="2400" dirty="0"/>
              <a:t> (randomisation)</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err="1"/>
              <a:t>OpenClinica</a:t>
            </a:r>
            <a:r>
              <a:rPr lang="en-GB" sz="2400" dirty="0"/>
              <a:t> (data entry)</a:t>
            </a:r>
          </a:p>
          <a:p>
            <a:pPr marL="180000" indent="-180000">
              <a:spcAft>
                <a:spcPts val="1500"/>
              </a:spcAft>
              <a:buFont typeface="Arial"/>
              <a:buChar char="•"/>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830" y="4811577"/>
            <a:ext cx="1410916" cy="675224"/>
          </a:xfrm>
          <a:prstGeom prst="rect">
            <a:avLst/>
          </a:prstGeom>
        </p:spPr>
      </p:pic>
    </p:spTree>
    <p:extLst>
      <p:ext uri="{BB962C8B-B14F-4D97-AF65-F5344CB8AC3E}">
        <p14:creationId xmlns:p14="http://schemas.microsoft.com/office/powerpoint/2010/main" val="2163808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707886"/>
          </a:xfrm>
          <a:prstGeom prst="rect">
            <a:avLst/>
          </a:prstGeom>
          <a:noFill/>
        </p:spPr>
        <p:txBody>
          <a:bodyPr wrap="square" rtlCol="0">
            <a:spAutoFit/>
          </a:bodyPr>
          <a:lstStyle/>
          <a:p>
            <a:r>
              <a:rPr lang="en-GB" sz="4000" dirty="0"/>
              <a:t>Access</a:t>
            </a:r>
            <a:endParaRPr lang="en-US" sz="1400" dirty="0" smtClean="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559285"/>
            <a:ext cx="5743658"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t>After you have send us the ‘Access to online systems’ form you will receive an email from ARCHIE data: ARCHIE study - online systems accounts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This email will contain your username and initial passwords for the systems you have signed up to</a:t>
            </a:r>
          </a:p>
          <a:p>
            <a:pPr marL="180000" indent="-180000">
              <a:spcAft>
                <a:spcPts val="1500"/>
              </a:spcAft>
              <a:buFont typeface="Arial"/>
              <a:buChar char="•"/>
            </a:pP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830" y="4811577"/>
            <a:ext cx="1410916" cy="675224"/>
          </a:xfrm>
          <a:prstGeom prst="rect">
            <a:avLst/>
          </a:prstGeom>
        </p:spPr>
      </p:pic>
    </p:spTree>
    <p:extLst>
      <p:ext uri="{BB962C8B-B14F-4D97-AF65-F5344CB8AC3E}">
        <p14:creationId xmlns:p14="http://schemas.microsoft.com/office/powerpoint/2010/main" val="375938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Password</a:t>
            </a:r>
            <a:endParaRPr lang="en-US" sz="4000" dirty="0">
              <a:latin typeface="Arial" panose="020B0604020202020204" pitchFamily="34" charset="0"/>
              <a:cs typeface="Arial" panose="020B0604020202020204" pitchFamily="34" charset="0"/>
            </a:endParaRPr>
          </a:p>
          <a:p>
            <a:endParaRPr lang="en-US" sz="1400" dirty="0" smtClean="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632303" y="2559285"/>
            <a:ext cx="5743658" cy="3046988"/>
          </a:xfrm>
          <a:prstGeom prst="rect">
            <a:avLst/>
          </a:prstGeom>
          <a:noFill/>
        </p:spPr>
        <p:txBody>
          <a:bodyPr wrap="square" rtlCol="0">
            <a:spAutoFit/>
          </a:bodyPr>
          <a:lstStyle/>
          <a:p>
            <a:pPr marL="342900" lvl="0" indent="-342900">
              <a:buFont typeface="Arial" panose="020B0604020202020204" pitchFamily="34" charset="0"/>
              <a:buChar char="•"/>
            </a:pPr>
            <a:r>
              <a:rPr lang="en-GB" sz="2400" dirty="0"/>
              <a:t>You can have the same password for all systems if it meets the criteria below:</a:t>
            </a:r>
          </a:p>
          <a:p>
            <a:pPr marL="342900" lvl="0" indent="-342900">
              <a:buFont typeface="Arial" panose="020B0604020202020204" pitchFamily="34" charset="0"/>
              <a:buChar char="•"/>
            </a:pPr>
            <a:endParaRPr lang="en-GB" sz="2400" dirty="0"/>
          </a:p>
          <a:p>
            <a:pPr marL="342900" lvl="0" indent="-342900">
              <a:buFont typeface="Arial" panose="020B0604020202020204" pitchFamily="34" charset="0"/>
              <a:buChar char="•"/>
            </a:pPr>
            <a:r>
              <a:rPr lang="en-GB" sz="2400" dirty="0"/>
              <a:t>Between 8 and 16 characters</a:t>
            </a:r>
          </a:p>
          <a:p>
            <a:pPr marL="342900" lvl="0" indent="-342900">
              <a:buFont typeface="Arial" panose="020B0604020202020204" pitchFamily="34" charset="0"/>
              <a:buChar char="•"/>
            </a:pPr>
            <a:r>
              <a:rPr lang="en-GB" sz="2400" dirty="0"/>
              <a:t>A number</a:t>
            </a:r>
          </a:p>
          <a:p>
            <a:pPr marL="342900" lvl="0" indent="-342900">
              <a:buFont typeface="Arial" panose="020B0604020202020204" pitchFamily="34" charset="0"/>
              <a:buChar char="•"/>
            </a:pPr>
            <a:r>
              <a:rPr lang="en-GB" sz="2400" dirty="0"/>
              <a:t>A lowercase letter</a:t>
            </a:r>
          </a:p>
          <a:p>
            <a:pPr marL="342900" lvl="0" indent="-342900">
              <a:buFont typeface="Arial" panose="020B0604020202020204" pitchFamily="34" charset="0"/>
              <a:buChar char="•"/>
            </a:pPr>
            <a:r>
              <a:rPr lang="en-GB" sz="2400" dirty="0"/>
              <a:t>An uppercase letter </a:t>
            </a:r>
          </a:p>
          <a:p>
            <a:pPr marL="342900" lvl="0" indent="-342900">
              <a:buFont typeface="Arial" panose="020B0604020202020204" pitchFamily="34" charset="0"/>
              <a:buChar char="•"/>
            </a:pPr>
            <a:r>
              <a:rPr lang="en-GB" sz="2400" dirty="0"/>
              <a:t>A special character (!£$%*@#)</a:t>
            </a:r>
            <a:endParaRPr lang="en-GB" sz="2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5830" y="4811577"/>
            <a:ext cx="1410916" cy="675224"/>
          </a:xfrm>
          <a:prstGeom prst="rect">
            <a:avLst/>
          </a:prstGeom>
        </p:spPr>
      </p:pic>
    </p:spTree>
    <p:extLst>
      <p:ext uri="{BB962C8B-B14F-4D97-AF65-F5344CB8AC3E}">
        <p14:creationId xmlns:p14="http://schemas.microsoft.com/office/powerpoint/2010/main" val="360943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707886"/>
          </a:xfrm>
          <a:prstGeom prst="rect">
            <a:avLst/>
          </a:prstGeom>
          <a:noFill/>
        </p:spPr>
        <p:txBody>
          <a:bodyPr wrap="square" rtlCol="0">
            <a:spAutoFit/>
          </a:bodyPr>
          <a:lstStyle/>
          <a:p>
            <a:r>
              <a:rPr lang="en-GB" sz="4000" dirty="0"/>
              <a:t>Website</a:t>
            </a:r>
            <a:endParaRPr lang="en-US" sz="1400" dirty="0" smtClean="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830" y="4811577"/>
            <a:ext cx="1410916" cy="67522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303" y="4029447"/>
            <a:ext cx="4472516" cy="207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303" y="1851570"/>
            <a:ext cx="4472516" cy="1987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590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Website information</a:t>
            </a:r>
            <a:endParaRPr lang="en-US" sz="4000" dirty="0">
              <a:latin typeface="Arial" panose="020B0604020202020204" pitchFamily="34" charset="0"/>
              <a:cs typeface="Arial" panose="020B0604020202020204" pitchFamily="34" charset="0"/>
            </a:endParaRPr>
          </a:p>
          <a:p>
            <a:endParaRPr lang="en-US" sz="1400" dirty="0" smtClean="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830" y="4811577"/>
            <a:ext cx="1410916" cy="67522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902" y="2037234"/>
            <a:ext cx="4847238" cy="38777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584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303" y="1293220"/>
            <a:ext cx="5743658" cy="923330"/>
          </a:xfrm>
          <a:prstGeom prst="rect">
            <a:avLst/>
          </a:prstGeom>
          <a:noFill/>
        </p:spPr>
        <p:txBody>
          <a:bodyPr wrap="square" rtlCol="0">
            <a:spAutoFit/>
          </a:bodyPr>
          <a:lstStyle/>
          <a:p>
            <a:r>
              <a:rPr lang="en-US" sz="4000" dirty="0" err="1" smtClean="0">
                <a:latin typeface="Arial" panose="020B0604020202020204" pitchFamily="34" charset="0"/>
                <a:cs typeface="Arial" panose="020B0604020202020204" pitchFamily="34" charset="0"/>
              </a:rPr>
              <a:t>Sortition</a:t>
            </a:r>
            <a:endParaRPr lang="en-US" sz="4000" dirty="0">
              <a:latin typeface="Arial" panose="020B0604020202020204" pitchFamily="34" charset="0"/>
              <a:cs typeface="Arial" panose="020B0604020202020204" pitchFamily="34" charset="0"/>
            </a:endParaRPr>
          </a:p>
          <a:p>
            <a:endParaRPr lang="en-US" sz="1400" dirty="0" smtClean="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5830" y="4811577"/>
            <a:ext cx="1410916" cy="675224"/>
          </a:xfrm>
          <a:prstGeom prst="rect">
            <a:avLst/>
          </a:prstGeom>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5100" y="2040341"/>
            <a:ext cx="4405015" cy="225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55" y="2040341"/>
            <a:ext cx="3837795" cy="2252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614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121" y="2924944"/>
            <a:ext cx="6753438"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435" y="985689"/>
            <a:ext cx="6718124"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8926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14471"/>
            <a:ext cx="4586534" cy="453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57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pening slide alterna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403</Words>
  <Application>Microsoft Office PowerPoint</Application>
  <PresentationFormat>Custom</PresentationFormat>
  <Paragraphs>48</Paragraphs>
  <Slides>13</Slides>
  <Notes>9</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Opening slide</vt:lpstr>
      <vt:lpstr>Opening slide alternative</vt:lpstr>
      <vt:lpstr>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UofO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Chinn</dc:creator>
  <cp:lastModifiedBy>Marloes Franssen</cp:lastModifiedBy>
  <cp:revision>60</cp:revision>
  <dcterms:created xsi:type="dcterms:W3CDTF">2014-03-20T14:30:16Z</dcterms:created>
  <dcterms:modified xsi:type="dcterms:W3CDTF">2015-02-02T10:33:13Z</dcterms:modified>
</cp:coreProperties>
</file>